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286" r:id="rId5"/>
    <p:sldId id="288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6723" autoAdjust="0"/>
  </p:normalViewPr>
  <p:slideViewPr>
    <p:cSldViewPr>
      <p:cViewPr varScale="1">
        <p:scale>
          <a:sx n="162" d="100"/>
          <a:sy n="162" d="100"/>
        </p:scale>
        <p:origin x="762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Приоритеты </a:t>
            </a:r>
            <a:r>
              <a:rPr lang="ru-RU" dirty="0" err="1"/>
              <a:t>СНТР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И.Н.Чугуева</a:t>
            </a:r>
            <a:r>
              <a:rPr lang="ru-RU" dirty="0"/>
              <a:t>, </a:t>
            </a:r>
            <a:r>
              <a:rPr lang="ru-RU" dirty="0" err="1"/>
              <a:t>А.В.Латышев</a:t>
            </a:r>
            <a:r>
              <a:rPr lang="ru-RU" dirty="0"/>
              <a:t>, </a:t>
            </a:r>
            <a:r>
              <a:rPr lang="ru-RU" dirty="0" err="1"/>
              <a:t>А.Н.Шиплюк</a:t>
            </a:r>
            <a:r>
              <a:rPr lang="ru-RU" dirty="0"/>
              <a:t>, </a:t>
            </a:r>
            <a:r>
              <a:rPr lang="ru-RU" dirty="0" err="1"/>
              <a:t>П.С.Чубик</a:t>
            </a:r>
            <a:r>
              <a:rPr lang="ru-RU" dirty="0"/>
              <a:t>, </a:t>
            </a:r>
            <a:r>
              <a:rPr lang="ru-RU" dirty="0" err="1"/>
              <a:t>Ю.А.Аникин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142858"/>
            <a:ext cx="9001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>
                <a:latin typeface="Arial" pitchFamily="34" charset="0"/>
                <a:cs typeface="Arial" pitchFamily="34" charset="0"/>
              </a:rPr>
              <a:t>Стратегическая сессия: </a:t>
            </a:r>
          </a:p>
          <a:p>
            <a:pPr algn="ctr"/>
            <a:r>
              <a:rPr lang="ru-RU" sz="2000" i="1" dirty="0">
                <a:latin typeface="Arial" pitchFamily="34" charset="0"/>
                <a:cs typeface="Arial" pitchFamily="34" charset="0"/>
              </a:rPr>
              <a:t>Национальный проект НАУКА: механизмы, инструменты реализация</a:t>
            </a:r>
          </a:p>
        </p:txBody>
      </p:sp>
    </p:spTree>
    <p:extLst>
      <p:ext uri="{BB962C8B-B14F-4D97-AF65-F5344CB8AC3E}">
        <p14:creationId xmlns:p14="http://schemas.microsoft.com/office/powerpoint/2010/main" val="43429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СТРАТЕГИЧЕСКИЕ ЗАДАЧИ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СИБИРИ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31590"/>
            <a:ext cx="8712968" cy="3816424"/>
          </a:xfrm>
        </p:spPr>
        <p:txBody>
          <a:bodyPr>
            <a:normAutofit fontScale="85000" lnSpcReduction="20000"/>
          </a:bodyPr>
          <a:lstStyle/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демографической устойчивости, в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прирост высококвалифицированных кадров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Устойчивое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развитие промышленности РФ через развитие технологий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поиска, добычи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и переработки сырьевых ресурсов Сибири, включая Арктику, и расширения экспорта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несырьевых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отраслей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Создание конкурентоспособной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высокотехнологичной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экономики (внутренняя, внешняя, инновационная, цифровая, связанность территорий…) с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целью выхода в лидеры мирового технологического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прогресса и создание национальной технологической базы для решения задач российской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экономики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Создание комфортной среды проживания (медицина, демография, миграция, настроения, интеллектуальный потенциал)</a:t>
            </a:r>
          </a:p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глобальных экологических проблем (вечная мерзлота, леса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эпидемии, резерв пресной воды, Байкал, атмосфера, климат, органический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углерод, отходы…)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Наращивание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научно-образовательного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потенциала и совершенствование научной инфраструктуры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с целью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решения стратегических задач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для Сибири</a:t>
            </a:r>
          </a:p>
          <a:p>
            <a:pPr marL="0" indent="-3556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существенное повышение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роли научных организаций и ВУЗов в наращивании масштабов экономики Сибири посредством увеличения доли высокотехнологичных и наукоемких производств в рамках региональных программ, например, Академгородок 2.0, План комплексного развития СО РАН, программа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реиндустриализации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Новосибирской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области.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8"/>
            <a:ext cx="9072594" cy="85725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ОРГАНИЗАЦИИ ИССЛЕДОВАНИЙ В СИБИРИ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60" y="1203598"/>
            <a:ext cx="8786874" cy="3394472"/>
          </a:xfrm>
        </p:spPr>
        <p:txBody>
          <a:bodyPr>
            <a:noAutofit/>
          </a:bodyPr>
          <a:lstStyle/>
          <a:p>
            <a:pPr marL="268288" indent="-268288">
              <a:buFont typeface="Wingdings" pitchFamily="2" charset="2"/>
              <a:buChar char="q"/>
            </a:pPr>
            <a:r>
              <a:rPr lang="ru-RU" altLang="ru-RU" sz="1400" i="1" dirty="0" smtClean="0">
                <a:latin typeface="Arial" pitchFamily="34" charset="0"/>
                <a:cs typeface="Arial" pitchFamily="34" charset="0"/>
              </a:rPr>
              <a:t>Для обеспечения </a:t>
            </a:r>
            <a:r>
              <a:rPr lang="ru-RU" altLang="ru-RU" sz="1400" i="1" dirty="0">
                <a:latin typeface="Arial" pitchFamily="34" charset="0"/>
                <a:cs typeface="Arial" pitchFamily="34" charset="0"/>
              </a:rPr>
              <a:t>мирового уровня научных исследований, технологий и разработок в области приоритетов СНТР </a:t>
            </a:r>
            <a:r>
              <a:rPr lang="ru-RU" altLang="ru-RU" sz="1400" i="1" dirty="0" smtClean="0">
                <a:latin typeface="Arial" pitchFamily="34" charset="0"/>
                <a:cs typeface="Arial" pitchFamily="34" charset="0"/>
              </a:rPr>
              <a:t>увеличить </a:t>
            </a:r>
            <a:r>
              <a:rPr lang="ru-RU" altLang="ru-RU" sz="1400" i="1" dirty="0">
                <a:latin typeface="Arial" pitchFamily="34" charset="0"/>
                <a:cs typeface="Arial" pitchFamily="34" charset="0"/>
              </a:rPr>
              <a:t>эффективность международного сотрудничества (конференции, исследования) и </a:t>
            </a:r>
            <a:r>
              <a:rPr lang="ru-RU" altLang="ru-RU" sz="1400" i="1" dirty="0" smtClean="0">
                <a:latin typeface="Arial" pitchFamily="34" charset="0"/>
                <a:cs typeface="Arial" pitchFamily="34" charset="0"/>
              </a:rPr>
              <a:t>усилить взаимодействие с </a:t>
            </a:r>
            <a:r>
              <a:rPr lang="ru-RU" altLang="ru-RU" sz="1400" i="1" dirty="0" smtClean="0">
                <a:latin typeface="Arial" pitchFamily="34" charset="0"/>
                <a:cs typeface="Arial" pitchFamily="34" charset="0"/>
              </a:rPr>
              <a:t>высокотехнологическими индустриальными партнерами.</a:t>
            </a:r>
            <a:endParaRPr lang="ru-RU" sz="1400" i="1" dirty="0">
              <a:latin typeface="Arial" pitchFamily="34" charset="0"/>
              <a:cs typeface="Arial" pitchFamily="34" charset="0"/>
            </a:endParaRPr>
          </a:p>
          <a:p>
            <a:pPr marL="268288" indent="-268288">
              <a:buFont typeface="Wingdings" pitchFamily="2" charset="2"/>
              <a:buChar char="q"/>
            </a:pP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Создать государственный реестр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реальных разработок и технологий, возможных к реализации, внедрению и масштабированию, в увязке с приоритетами СНТР. </a:t>
            </a:r>
          </a:p>
          <a:p>
            <a:pPr marL="268288" indent="-268288">
              <a:buFont typeface="Wingdings" pitchFamily="2" charset="2"/>
              <a:buChar char="q"/>
            </a:pP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Организовать интеграционные проекты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среди институтов и вузов по реализации приоритетов СНТР.</a:t>
            </a:r>
          </a:p>
          <a:p>
            <a:pPr marL="268288" indent="-268288">
              <a:buFont typeface="Wingdings" pitchFamily="2" charset="2"/>
              <a:buChar char="q"/>
            </a:pPr>
            <a:r>
              <a:rPr lang="ru-RU" altLang="ru-RU" sz="1400" i="1" dirty="0" smtClean="0">
                <a:latin typeface="Arial" pitchFamily="34" charset="0"/>
                <a:cs typeface="Arial" pitchFamily="34" charset="0"/>
              </a:rPr>
              <a:t>Инициировать проекты </a:t>
            </a:r>
            <a:r>
              <a:rPr lang="ru-RU" altLang="ru-RU" sz="1400" i="1" dirty="0">
                <a:latin typeface="Arial" pitchFamily="34" charset="0"/>
                <a:cs typeface="Arial" pitchFamily="34" charset="0"/>
              </a:rPr>
              <a:t>полного цикла от генерации знаний до разработки технологий на основе фундаментального задела научных организаций и учебных заведений в интересах среднего и крупного бизнеса. </a:t>
            </a:r>
          </a:p>
          <a:p>
            <a:pPr marL="268288" indent="-268288">
              <a:buFont typeface="Wingdings" pitchFamily="2" charset="2"/>
              <a:buChar char="q"/>
            </a:pP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Обеспечить тесную интеграцию научных организаций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университетов (в </a:t>
            </a:r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НОЦ)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в развитии технологического предпринимательства, коммерциализации современных знаний и результатов научных исследований.</a:t>
            </a:r>
            <a:b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СИСТЕМА ПОДГОТОВКИ КАДРОВ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8"/>
            <a:ext cx="8786874" cy="3394472"/>
          </a:xfrm>
        </p:spPr>
        <p:txBody>
          <a:bodyPr>
            <a:noAutofit/>
          </a:bodyPr>
          <a:lstStyle/>
          <a:p>
            <a:pPr marL="268288" indent="-268288">
              <a:spcAft>
                <a:spcPts val="600"/>
              </a:spcAft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Внести изменения в подготовку кадров высшей квалификации в аспирантуре (увеличить научно-технологическую составляющую), разработать программу формирования </a:t>
            </a:r>
            <a:r>
              <a:rPr lang="ru-RU" altLang="ru-RU" sz="1400" i="1" dirty="0">
                <a:latin typeface="Arial" pitchFamily="34" charset="0"/>
                <a:cs typeface="Arial" pitchFamily="34" charset="0"/>
              </a:rPr>
              <a:t>инженерной «элиты» в области СНТР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, в том числе, по разработке технологий, методик, технологических процессов.</a:t>
            </a:r>
          </a:p>
          <a:p>
            <a:pPr marL="268288" indent="-268288">
              <a:spcAft>
                <a:spcPts val="600"/>
              </a:spcAft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Обеспечение условий для притяжения талантливой молодежи, их закрепления на сибирской земле, в</a:t>
            </a:r>
            <a:r>
              <a:rPr lang="ru-RU" altLang="ru-RU" sz="1400" i="1" dirty="0">
                <a:latin typeface="Arial" pitchFamily="34" charset="0"/>
                <a:cs typeface="Arial" pitchFamily="34" charset="0"/>
              </a:rPr>
              <a:t>оспитания лидеров и формирования команд как основа новых стартапов.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Жилищные сертификаты, целевые аспирантуры, увеличения бюджетных мест для регионов.</a:t>
            </a:r>
            <a:endParaRPr lang="ru-RU" altLang="ru-RU" sz="1400" i="1" dirty="0">
              <a:latin typeface="Arial" pitchFamily="34" charset="0"/>
              <a:cs typeface="Arial" pitchFamily="34" charset="0"/>
            </a:endParaRPr>
          </a:p>
          <a:p>
            <a:pPr marL="268288" indent="-268288">
              <a:spcAft>
                <a:spcPts val="600"/>
              </a:spcAft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Совместные образовательные программы НИИ и ВУЗов по подготовке магистрантов и аспирантов (научная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магистратура и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научная аспирантура с обязательной защитой диссертаций). </a:t>
            </a:r>
            <a:endParaRPr lang="ru-RU" sz="1400" i="1" dirty="0" smtClean="0">
              <a:latin typeface="Arial" pitchFamily="34" charset="0"/>
              <a:cs typeface="Arial" pitchFamily="34" charset="0"/>
            </a:endParaRPr>
          </a:p>
          <a:p>
            <a:pPr marL="268288" indent="-268288">
              <a:spcAft>
                <a:spcPts val="600"/>
              </a:spcAft>
              <a:buFont typeface="Wingdings" pitchFamily="2" charset="2"/>
              <a:buChar char="q"/>
            </a:pP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Подготовка специалистов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цифровой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экономики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– "2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в 1", обычная специальность + ИТ для</a:t>
            </a:r>
            <a:br>
              <a:rPr lang="ru-RU" sz="1400" i="1" dirty="0">
                <a:latin typeface="Arial" pitchFamily="34" charset="0"/>
                <a:cs typeface="Arial" pitchFamily="34" charset="0"/>
              </a:rPr>
            </a:br>
            <a:r>
              <a:rPr lang="ru-RU" sz="1400" i="1" dirty="0">
                <a:latin typeface="Arial" pitchFamily="34" charset="0"/>
                <a:cs typeface="Arial" pitchFamily="34" charset="0"/>
              </a:rPr>
              <a:t>трансформации всех отраслей экономики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68288" indent="-268288">
              <a:spcAft>
                <a:spcPts val="600"/>
              </a:spcAft>
              <a:buFont typeface="Wingdings" pitchFamily="2" charset="2"/>
              <a:buChar char="q"/>
            </a:pP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Мероприятия по усилению образовательных треков «школа-вуз-наука».</a:t>
            </a:r>
            <a:endParaRPr lang="ru-RU" sz="1400" i="1" dirty="0">
              <a:latin typeface="Arial" pitchFamily="34" charset="0"/>
              <a:cs typeface="Arial" pitchFamily="34" charset="0"/>
            </a:endParaRPr>
          </a:p>
          <a:p>
            <a:pPr marL="268288" indent="-268288">
              <a:spcAft>
                <a:spcPts val="600"/>
              </a:spcAft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Создание специальных «технологических» аспирантур под реальные задачи индустриальных</a:t>
            </a:r>
            <a:br>
              <a:rPr lang="ru-RU" sz="1400" i="1" dirty="0">
                <a:latin typeface="Arial" pitchFamily="34" charset="0"/>
                <a:cs typeface="Arial" pitchFamily="34" charset="0"/>
              </a:rPr>
            </a:br>
            <a:r>
              <a:rPr lang="ru-RU" sz="1400" i="1" dirty="0">
                <a:latin typeface="Arial" pitchFamily="34" charset="0"/>
                <a:cs typeface="Arial" pitchFamily="34" charset="0"/>
              </a:rPr>
              <a:t>партнеров с целью защиты диссертации и получения места работы в R&amp;D подразделениях этого индустриального партнера.</a:t>
            </a:r>
            <a:br>
              <a:rPr lang="ru-RU" sz="1400" i="1" dirty="0">
                <a:latin typeface="Arial" pitchFamily="34" charset="0"/>
                <a:cs typeface="Arial" pitchFamily="34" charset="0"/>
              </a:rPr>
            </a:br>
            <a:endParaRPr lang="ru-RU" sz="1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Предложения для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Министерства науки и высшего образования РФ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7574"/>
            <a:ext cx="8643998" cy="376473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Инициировать разработку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программы комплексного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развития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Сибири "Устойчивое развитие Сибири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":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экология (вечная мерзлота, леса, вредители, эпидемии, Байкал, атмосфера, климат, вода, ресурсы) + экономика (внутренняя, внешняя, инновационная, цифровая) + социальная сфера (медицина, демография, миграция, настроения, интеллектуальный потенциал) +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пространственное развитие (Арктика, связность, приграничные территории) + безопасность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, в увязке с майскими указами и проекцией целевых показателей на Сибирь.</a:t>
            </a:r>
          </a:p>
          <a:p>
            <a:pPr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Завершить законодательную подготовку для КНТП. Сформировать новые ФНТП на 2020-2024, в рамках которых можно было бы организовывать КНТП проекты. Привлечь </a:t>
            </a:r>
            <a:r>
              <a:rPr lang="ru-RU" sz="1400" i="1" dirty="0" err="1">
                <a:latin typeface="Arial" pitchFamily="34" charset="0"/>
                <a:cs typeface="Arial" pitchFamily="34" charset="0"/>
              </a:rPr>
              <a:t>госкорпорации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 к формированию ФНТП.</a:t>
            </a:r>
          </a:p>
          <a:p>
            <a:pPr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Необходимо разработать государственный механизм по преобразованию государственных приоритетов в заказы на НИОКР, разработку технологий, в т.ч. для </a:t>
            </a:r>
            <a:r>
              <a:rPr lang="ru-RU" sz="1400" i="1" dirty="0" err="1">
                <a:latin typeface="Arial" pitchFamily="34" charset="0"/>
                <a:cs typeface="Arial" pitchFamily="34" charset="0"/>
              </a:rPr>
              <a:t>госкорпораций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Рассмотреть возможность создания в рамках нац. проекта «Наука», ФЦП, РНФ, РФФИ комплексных, междисциплинарных, региональных программ по основным направлениям СНТР.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597</Words>
  <Application>Microsoft Office PowerPoint</Application>
  <PresentationFormat>Экран (16:9)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Тема Office</vt:lpstr>
      <vt:lpstr>Приоритеты СНТР</vt:lpstr>
      <vt:lpstr>СТРАТЕГИЧЕСКИЕ ЗАДАЧИ ДЛЯ СИБИРИ</vt:lpstr>
      <vt:lpstr>СИСТЕМА ОРГАНИЗАЦИИ ИССЛЕДОВАНИЙ В СИБИРИ</vt:lpstr>
      <vt:lpstr>СИСТЕМА ПОДГОТОВКИ КАДРОВ</vt:lpstr>
      <vt:lpstr>Предложения для Министерства науки и высшего образования РФ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Приоритеты СНТР</dc:title>
  <dc:creator>ship</dc:creator>
  <cp:lastModifiedBy>Лектор</cp:lastModifiedBy>
  <cp:revision>47</cp:revision>
  <dcterms:created xsi:type="dcterms:W3CDTF">2019-01-24T13:11:41Z</dcterms:created>
  <dcterms:modified xsi:type="dcterms:W3CDTF">2019-01-25T05:15:11Z</dcterms:modified>
</cp:coreProperties>
</file>