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5" r:id="rId3"/>
    <p:sldId id="257" r:id="rId4"/>
    <p:sldId id="262" r:id="rId5"/>
    <p:sldId id="259" r:id="rId6"/>
    <p:sldId id="270" r:id="rId7"/>
    <p:sldId id="265" r:id="rId8"/>
    <p:sldId id="267" r:id="rId9"/>
    <p:sldId id="268" r:id="rId10"/>
    <p:sldId id="260" r:id="rId11"/>
    <p:sldId id="272" r:id="rId12"/>
    <p:sldId id="274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>
        <p:scale>
          <a:sx n="85" d="100"/>
          <a:sy n="85" d="100"/>
        </p:scale>
        <p:origin x="6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BC97-B1A4-4118-A2BA-3BA219D80355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83EFD-3E3B-4F10-AA86-80052CAAD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92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BC97-B1A4-4118-A2BA-3BA219D80355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83EFD-3E3B-4F10-AA86-80052CAAD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61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BC97-B1A4-4118-A2BA-3BA219D80355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83EFD-3E3B-4F10-AA86-80052CAAD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6456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BC97-B1A4-4118-A2BA-3BA219D80355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83EFD-3E3B-4F10-AA86-80052CAAD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693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BC97-B1A4-4118-A2BA-3BA219D80355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83EFD-3E3B-4F10-AA86-80052CAAD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025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BC97-B1A4-4118-A2BA-3BA219D80355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83EFD-3E3B-4F10-AA86-80052CAAD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2049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BC97-B1A4-4118-A2BA-3BA219D80355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83EFD-3E3B-4F10-AA86-80052CAAD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749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BC97-B1A4-4118-A2BA-3BA219D80355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83EFD-3E3B-4F10-AA86-80052CAAD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055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BC97-B1A4-4118-A2BA-3BA219D80355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83EFD-3E3B-4F10-AA86-80052CAAD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020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BC97-B1A4-4118-A2BA-3BA219D80355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83EFD-3E3B-4F10-AA86-80052CAAD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9621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BC97-B1A4-4118-A2BA-3BA219D80355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83EFD-3E3B-4F10-AA86-80052CAAD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892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BBC97-B1A4-4118-A2BA-3BA219D80355}" type="datetimeFigureOut">
              <a:rPr lang="ru-RU" smtClean="0"/>
              <a:t>25.01.2019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83EFD-3E3B-4F10-AA86-80052CAAD1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824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Принципы формирования НОЦ как центров мирового уровня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866445"/>
          </a:xfrm>
        </p:spPr>
        <p:txBody>
          <a:bodyPr/>
          <a:lstStyle/>
          <a:p>
            <a:r>
              <a:rPr lang="ru-RU" dirty="0"/>
              <a:t>Директор </a:t>
            </a:r>
            <a:r>
              <a:rPr lang="ru-RU" dirty="0" err="1"/>
              <a:t>ИГиЛ</a:t>
            </a:r>
            <a:r>
              <a:rPr lang="ru-RU" dirty="0"/>
              <a:t> СО РАН</a:t>
            </a:r>
            <a:br>
              <a:rPr lang="ru-RU" dirty="0"/>
            </a:br>
            <a:r>
              <a:rPr lang="ru-RU" dirty="0"/>
              <a:t>д.ф.-м.н. Сергей Валерьевич Головин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376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>
            <a:extLst>
              <a:ext uri="{FF2B5EF4-FFF2-40B4-BE49-F238E27FC236}">
                <a16:creationId xmlns:a16="http://schemas.microsoft.com/office/drawing/2014/main" id="{EEAAECE6-4213-3840-8517-E2F5BADA7337}"/>
              </a:ext>
            </a:extLst>
          </p:cNvPr>
          <p:cNvSpPr/>
          <p:nvPr/>
        </p:nvSpPr>
        <p:spPr>
          <a:xfrm>
            <a:off x="2923779" y="0"/>
            <a:ext cx="6344441" cy="6858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9DB245A6-DE8B-624F-8952-879AE35F0AD5}"/>
              </a:ext>
            </a:extLst>
          </p:cNvPr>
          <p:cNvCxnSpPr>
            <a:cxnSpLocks/>
            <a:stCxn id="2" idx="0"/>
            <a:endCxn id="2" idx="4"/>
          </p:cNvCxnSpPr>
          <p:nvPr/>
        </p:nvCxnSpPr>
        <p:spPr>
          <a:xfrm>
            <a:off x="6096000" y="0"/>
            <a:ext cx="0" cy="6858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Улыбающееся лицо 5">
            <a:extLst>
              <a:ext uri="{FF2B5EF4-FFF2-40B4-BE49-F238E27FC236}">
                <a16:creationId xmlns:a16="http://schemas.microsoft.com/office/drawing/2014/main" id="{6F4C5B3B-CB92-1F47-A9B5-C80661DF8234}"/>
              </a:ext>
            </a:extLst>
          </p:cNvPr>
          <p:cNvSpPr/>
          <p:nvPr/>
        </p:nvSpPr>
        <p:spPr>
          <a:xfrm>
            <a:off x="5255173" y="966952"/>
            <a:ext cx="493986" cy="441434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C75C2988-6803-E74B-A701-1C8BA8547A42}"/>
              </a:ext>
            </a:extLst>
          </p:cNvPr>
          <p:cNvCxnSpPr>
            <a:cxnSpLocks/>
          </p:cNvCxnSpPr>
          <p:nvPr/>
        </p:nvCxnSpPr>
        <p:spPr>
          <a:xfrm flipH="1">
            <a:off x="5398292" y="1408386"/>
            <a:ext cx="61833" cy="55863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C24D67C3-248A-8945-8AFE-77BE237158B3}"/>
              </a:ext>
            </a:extLst>
          </p:cNvPr>
          <p:cNvCxnSpPr>
            <a:cxnSpLocks/>
          </p:cNvCxnSpPr>
          <p:nvPr/>
        </p:nvCxnSpPr>
        <p:spPr>
          <a:xfrm>
            <a:off x="5541412" y="1408385"/>
            <a:ext cx="144517" cy="55863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6225132C-CD7B-6D45-9228-269B50D928BF}"/>
              </a:ext>
            </a:extLst>
          </p:cNvPr>
          <p:cNvCxnSpPr>
            <a:cxnSpLocks/>
          </p:cNvCxnSpPr>
          <p:nvPr/>
        </p:nvCxnSpPr>
        <p:spPr>
          <a:xfrm flipH="1">
            <a:off x="5308031" y="1571296"/>
            <a:ext cx="3882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Улыбающееся лицо 12">
            <a:extLst>
              <a:ext uri="{FF2B5EF4-FFF2-40B4-BE49-F238E27FC236}">
                <a16:creationId xmlns:a16="http://schemas.microsoft.com/office/drawing/2014/main" id="{A7451EC1-5863-0843-9492-C1B2F7459F91}"/>
              </a:ext>
            </a:extLst>
          </p:cNvPr>
          <p:cNvSpPr/>
          <p:nvPr/>
        </p:nvSpPr>
        <p:spPr>
          <a:xfrm>
            <a:off x="6469119" y="1003740"/>
            <a:ext cx="493986" cy="441434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A5468996-62A8-8443-85AA-9CC8D85F7D4C}"/>
              </a:ext>
            </a:extLst>
          </p:cNvPr>
          <p:cNvCxnSpPr>
            <a:cxnSpLocks/>
          </p:cNvCxnSpPr>
          <p:nvPr/>
        </p:nvCxnSpPr>
        <p:spPr>
          <a:xfrm flipH="1">
            <a:off x="6612238" y="1445174"/>
            <a:ext cx="61833" cy="55863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1E03C550-D13F-F744-A871-772119263A01}"/>
              </a:ext>
            </a:extLst>
          </p:cNvPr>
          <p:cNvCxnSpPr>
            <a:cxnSpLocks/>
          </p:cNvCxnSpPr>
          <p:nvPr/>
        </p:nvCxnSpPr>
        <p:spPr>
          <a:xfrm>
            <a:off x="6755358" y="1445173"/>
            <a:ext cx="144517" cy="55863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2DFDBF37-9EA7-AC40-8652-1E14AC78385C}"/>
              </a:ext>
            </a:extLst>
          </p:cNvPr>
          <p:cNvCxnSpPr>
            <a:cxnSpLocks/>
          </p:cNvCxnSpPr>
          <p:nvPr/>
        </p:nvCxnSpPr>
        <p:spPr>
          <a:xfrm flipH="1">
            <a:off x="6521977" y="1608084"/>
            <a:ext cx="3882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12B84EE-DD16-EC46-A6B3-30AB5B9CEFC1}"/>
              </a:ext>
            </a:extLst>
          </p:cNvPr>
          <p:cNvSpPr txBox="1"/>
          <p:nvPr/>
        </p:nvSpPr>
        <p:spPr>
          <a:xfrm>
            <a:off x="3800177" y="1238752"/>
            <a:ext cx="1649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Исследователь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76F56A1-8A95-D14B-8D95-7F575588EC05}"/>
              </a:ext>
            </a:extLst>
          </p:cNvPr>
          <p:cNvSpPr txBox="1"/>
          <p:nvPr/>
        </p:nvSpPr>
        <p:spPr>
          <a:xfrm>
            <a:off x="6910247" y="1276682"/>
            <a:ext cx="1418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Разработчик</a:t>
            </a:r>
          </a:p>
        </p:txBody>
      </p:sp>
      <p:sp>
        <p:nvSpPr>
          <p:cNvPr id="19" name="Стрелка вправо 18">
            <a:extLst>
              <a:ext uri="{FF2B5EF4-FFF2-40B4-BE49-F238E27FC236}">
                <a16:creationId xmlns:a16="http://schemas.microsoft.com/office/drawing/2014/main" id="{9EADC0BA-1A9A-064D-B4D4-456F8BED6B76}"/>
              </a:ext>
            </a:extLst>
          </p:cNvPr>
          <p:cNvSpPr/>
          <p:nvPr/>
        </p:nvSpPr>
        <p:spPr>
          <a:xfrm>
            <a:off x="3281047" y="3009570"/>
            <a:ext cx="2618559" cy="2181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75C9205-17DE-C843-9A2B-A5204326C3C2}"/>
              </a:ext>
            </a:extLst>
          </p:cNvPr>
          <p:cNvSpPr txBox="1"/>
          <p:nvPr/>
        </p:nvSpPr>
        <p:spPr>
          <a:xfrm>
            <a:off x="3511538" y="2280859"/>
            <a:ext cx="21575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/>
              <a:t>Исследовательский </a:t>
            </a:r>
            <a:br>
              <a:rPr lang="ru-RU" dirty="0"/>
            </a:br>
            <a:r>
              <a:rPr lang="ru-RU" dirty="0"/>
              <a:t>процесс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7A5CDE8-7A84-B046-86BC-F50721F7DBD5}"/>
              </a:ext>
            </a:extLst>
          </p:cNvPr>
          <p:cNvSpPr txBox="1"/>
          <p:nvPr/>
        </p:nvSpPr>
        <p:spPr>
          <a:xfrm>
            <a:off x="4156585" y="3445636"/>
            <a:ext cx="8674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Гранты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E634CEE-240B-2047-B842-B403814BAF59}"/>
              </a:ext>
            </a:extLst>
          </p:cNvPr>
          <p:cNvSpPr txBox="1"/>
          <p:nvPr/>
        </p:nvSpPr>
        <p:spPr>
          <a:xfrm>
            <a:off x="4267110" y="3907622"/>
            <a:ext cx="822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t = </a:t>
            </a:r>
            <a:r>
              <a:rPr lang="ru-RU" u="sng" dirty="0"/>
              <a:t>10</a:t>
            </a:r>
            <a:r>
              <a:rPr lang="en-US" u="sng" dirty="0"/>
              <a:t>  </a:t>
            </a:r>
            <a:endParaRPr lang="ru-RU" u="sng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B58AD92-3DF4-1F46-9FB0-43E25F8B46F0}"/>
              </a:ext>
            </a:extLst>
          </p:cNvPr>
          <p:cNvSpPr txBox="1"/>
          <p:nvPr/>
        </p:nvSpPr>
        <p:spPr>
          <a:xfrm>
            <a:off x="6353700" y="2280860"/>
            <a:ext cx="25056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/>
              <a:t>Предпринимательский </a:t>
            </a:r>
            <a:br>
              <a:rPr lang="ru-RU" dirty="0"/>
            </a:br>
            <a:r>
              <a:rPr lang="ru-RU" dirty="0"/>
              <a:t>процесс</a:t>
            </a:r>
          </a:p>
        </p:txBody>
      </p:sp>
      <p:sp>
        <p:nvSpPr>
          <p:cNvPr id="24" name="Круговая стрелка 23">
            <a:extLst>
              <a:ext uri="{FF2B5EF4-FFF2-40B4-BE49-F238E27FC236}">
                <a16:creationId xmlns:a16="http://schemas.microsoft.com/office/drawing/2014/main" id="{DAECFAA4-07CB-284C-8927-32686E84EACD}"/>
              </a:ext>
            </a:extLst>
          </p:cNvPr>
          <p:cNvSpPr/>
          <p:nvPr/>
        </p:nvSpPr>
        <p:spPr>
          <a:xfrm>
            <a:off x="6160691" y="3286299"/>
            <a:ext cx="978408" cy="978408"/>
          </a:xfrm>
          <a:prstGeom prst="circularArrow">
            <a:avLst>
              <a:gd name="adj1" fmla="val 0"/>
              <a:gd name="adj2" fmla="val 3386561"/>
              <a:gd name="adj3" fmla="val 5108482"/>
              <a:gd name="adj4" fmla="val 10800000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Круговая стрелка 24">
            <a:extLst>
              <a:ext uri="{FF2B5EF4-FFF2-40B4-BE49-F238E27FC236}">
                <a16:creationId xmlns:a16="http://schemas.microsoft.com/office/drawing/2014/main" id="{ED4AE5CA-6349-A248-B729-28F081DA8D90}"/>
              </a:ext>
            </a:extLst>
          </p:cNvPr>
          <p:cNvSpPr/>
          <p:nvPr/>
        </p:nvSpPr>
        <p:spPr>
          <a:xfrm>
            <a:off x="7139099" y="3289000"/>
            <a:ext cx="978408" cy="978408"/>
          </a:xfrm>
          <a:prstGeom prst="circularArrow">
            <a:avLst>
              <a:gd name="adj1" fmla="val 0"/>
              <a:gd name="adj2" fmla="val 3386561"/>
              <a:gd name="adj3" fmla="val 5108482"/>
              <a:gd name="adj4" fmla="val 10800000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Круговая стрелка 25">
            <a:extLst>
              <a:ext uri="{FF2B5EF4-FFF2-40B4-BE49-F238E27FC236}">
                <a16:creationId xmlns:a16="http://schemas.microsoft.com/office/drawing/2014/main" id="{A1F26DFF-8044-6840-939A-30C3D16DEAE6}"/>
              </a:ext>
            </a:extLst>
          </p:cNvPr>
          <p:cNvSpPr/>
          <p:nvPr/>
        </p:nvSpPr>
        <p:spPr>
          <a:xfrm>
            <a:off x="8203659" y="3298546"/>
            <a:ext cx="978408" cy="978408"/>
          </a:xfrm>
          <a:prstGeom prst="circularArrow">
            <a:avLst>
              <a:gd name="adj1" fmla="val 0"/>
              <a:gd name="adj2" fmla="val 3386561"/>
              <a:gd name="adj3" fmla="val 5108482"/>
              <a:gd name="adj4" fmla="val 10800000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AA51476-AA12-654E-BCCD-A1393D59D6A6}"/>
              </a:ext>
            </a:extLst>
          </p:cNvPr>
          <p:cNvSpPr txBox="1"/>
          <p:nvPr/>
        </p:nvSpPr>
        <p:spPr>
          <a:xfrm>
            <a:off x="6193661" y="3059668"/>
            <a:ext cx="1044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Гипотеза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11FD64C-7651-EC49-8F19-6A24D45A9E97}"/>
              </a:ext>
            </a:extLst>
          </p:cNvPr>
          <p:cNvSpPr txBox="1"/>
          <p:nvPr/>
        </p:nvSpPr>
        <p:spPr>
          <a:xfrm>
            <a:off x="6194521" y="4299755"/>
            <a:ext cx="1135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Проверка</a:t>
            </a:r>
          </a:p>
        </p:txBody>
      </p:sp>
      <p:sp>
        <p:nvSpPr>
          <p:cNvPr id="29" name="Выгнутая вправо стрелка 28">
            <a:extLst>
              <a:ext uri="{FF2B5EF4-FFF2-40B4-BE49-F238E27FC236}">
                <a16:creationId xmlns:a16="http://schemas.microsoft.com/office/drawing/2014/main" id="{5F7D2527-EA4F-7342-B66A-EA7AAFD20F52}"/>
              </a:ext>
            </a:extLst>
          </p:cNvPr>
          <p:cNvSpPr/>
          <p:nvPr/>
        </p:nvSpPr>
        <p:spPr>
          <a:xfrm rot="5400000">
            <a:off x="5722396" y="4143126"/>
            <a:ext cx="646947" cy="2856241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684F1A9-1789-2C47-8136-B2A82F06850B}"/>
              </a:ext>
            </a:extLst>
          </p:cNvPr>
          <p:cNvSpPr txBox="1"/>
          <p:nvPr/>
        </p:nvSpPr>
        <p:spPr>
          <a:xfrm>
            <a:off x="5711438" y="5560736"/>
            <a:ext cx="769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доход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50EF423-83E2-494F-9BD5-82AC36E91409}"/>
              </a:ext>
            </a:extLst>
          </p:cNvPr>
          <p:cNvSpPr txBox="1"/>
          <p:nvPr/>
        </p:nvSpPr>
        <p:spPr>
          <a:xfrm>
            <a:off x="4799067" y="6024702"/>
            <a:ext cx="2897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ПРАВИЛА РАСПРЕДЕЛЕНИЯ</a:t>
            </a:r>
          </a:p>
        </p:txBody>
      </p:sp>
      <p:sp>
        <p:nvSpPr>
          <p:cNvPr id="32" name="Выгнутая вправо стрелка 31">
            <a:extLst>
              <a:ext uri="{FF2B5EF4-FFF2-40B4-BE49-F238E27FC236}">
                <a16:creationId xmlns:a16="http://schemas.microsoft.com/office/drawing/2014/main" id="{4C8A0788-9DF6-E847-9068-159CA13F1B3B}"/>
              </a:ext>
            </a:extLst>
          </p:cNvPr>
          <p:cNvSpPr/>
          <p:nvPr/>
        </p:nvSpPr>
        <p:spPr>
          <a:xfrm rot="16360580">
            <a:off x="5863163" y="-497375"/>
            <a:ext cx="646947" cy="2856241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1F8BACB-9F8E-1F4C-992D-C9F574794BE7}"/>
              </a:ext>
            </a:extLst>
          </p:cNvPr>
          <p:cNvSpPr txBox="1"/>
          <p:nvPr/>
        </p:nvSpPr>
        <p:spPr>
          <a:xfrm>
            <a:off x="7247915" y="4593389"/>
            <a:ext cx="705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t = </a:t>
            </a:r>
            <a:r>
              <a:rPr lang="ru-RU" u="sng" dirty="0"/>
              <a:t>1</a:t>
            </a:r>
            <a:r>
              <a:rPr lang="en-US" u="sng" dirty="0"/>
              <a:t>  </a:t>
            </a:r>
            <a:endParaRPr lang="ru-RU" u="sng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D4E9B62-8623-6C4E-A356-3BA85AC49AC0}"/>
              </a:ext>
            </a:extLst>
          </p:cNvPr>
          <p:cNvSpPr txBox="1"/>
          <p:nvPr/>
        </p:nvSpPr>
        <p:spPr>
          <a:xfrm>
            <a:off x="1151483" y="110493"/>
            <a:ext cx="10767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ПРАВИЛА РАСПРЕДЕЛЕНИЯ  </a:t>
            </a:r>
            <a:r>
              <a:rPr lang="en-US" b="1" dirty="0">
                <a:solidFill>
                  <a:srgbClr val="FF0000"/>
                </a:solidFill>
              </a:rPr>
              <a:t>IP </a:t>
            </a:r>
            <a:r>
              <a:rPr lang="ru-RU" b="1" dirty="0">
                <a:solidFill>
                  <a:srgbClr val="FF0000"/>
                </a:solidFill>
              </a:rPr>
              <a:t>И ПРАВИЛА ПЕРЕТОКА ЛЮДЕЙ (МЕХАНИЗМ СОЗДАНИЯ ПРОЕКТНЫХ ГРУПП)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87F5FAD-B217-584D-9FC0-74B0970EF8F1}"/>
              </a:ext>
            </a:extLst>
          </p:cNvPr>
          <p:cNvSpPr txBox="1"/>
          <p:nvPr/>
        </p:nvSpPr>
        <p:spPr>
          <a:xfrm>
            <a:off x="5661308" y="586038"/>
            <a:ext cx="873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знания</a:t>
            </a:r>
          </a:p>
        </p:txBody>
      </p:sp>
    </p:spTree>
    <p:extLst>
      <p:ext uri="{BB962C8B-B14F-4D97-AF65-F5344CB8AC3E}">
        <p14:creationId xmlns:p14="http://schemas.microsoft.com/office/powerpoint/2010/main" val="3972872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3630" y="232913"/>
            <a:ext cx="108088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3600"/>
            </a:lvl1pPr>
          </a:lstStyle>
          <a:p>
            <a:r>
              <a:rPr lang="ru-RU" dirty="0"/>
              <a:t>Мероприятия на уровне федеральных органов власти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350A46-C46C-487F-A35E-E43D5471970F}"/>
              </a:ext>
            </a:extLst>
          </p:cNvPr>
          <p:cNvSpPr txBox="1">
            <a:spLocks/>
          </p:cNvSpPr>
          <p:nvPr/>
        </p:nvSpPr>
        <p:spPr>
          <a:xfrm>
            <a:off x="803693" y="1000872"/>
            <a:ext cx="10850594" cy="5399927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Создание инфраструктуры</a:t>
            </a:r>
          </a:p>
          <a:p>
            <a:pPr lvl="1"/>
            <a:r>
              <a:rPr lang="ru-RU" dirty="0"/>
              <a:t>Качество жизни на территории (дороги, жилье, соцкультбыт)</a:t>
            </a:r>
          </a:p>
          <a:p>
            <a:pPr lvl="1"/>
            <a:r>
              <a:rPr lang="ru-RU" dirty="0"/>
              <a:t>Финансовые вливания в развитие фундаментальной науки</a:t>
            </a:r>
          </a:p>
          <a:p>
            <a:pPr lvl="1"/>
            <a:r>
              <a:rPr lang="ru-RU" dirty="0"/>
              <a:t>Венчурное инвестирование бизнеса</a:t>
            </a:r>
          </a:p>
          <a:p>
            <a:r>
              <a:rPr lang="ru-RU" dirty="0"/>
              <a:t>Участие в определении стратегии</a:t>
            </a:r>
          </a:p>
          <a:p>
            <a:pPr lvl="1"/>
            <a:r>
              <a:rPr lang="ru-RU" dirty="0"/>
              <a:t>Задание общей рамки развития РФ в направлении НТР</a:t>
            </a:r>
          </a:p>
          <a:p>
            <a:pPr lvl="1"/>
            <a:r>
              <a:rPr lang="ru-RU" dirty="0"/>
              <a:t>Формирование научно-технологической повестки через госкомпании</a:t>
            </a:r>
          </a:p>
          <a:p>
            <a:pPr lvl="1"/>
            <a:r>
              <a:rPr lang="ru-RU" dirty="0"/>
              <a:t>Стратегическое планирование через представительство в </a:t>
            </a:r>
            <a:r>
              <a:rPr lang="ru-RU" dirty="0" err="1"/>
              <a:t>набсоветах</a:t>
            </a:r>
            <a:endParaRPr lang="ru-RU" dirty="0"/>
          </a:p>
          <a:p>
            <a:r>
              <a:rPr lang="ru-RU" dirty="0"/>
              <a:t>Создание стимулов</a:t>
            </a:r>
          </a:p>
          <a:p>
            <a:pPr lvl="1"/>
            <a:r>
              <a:rPr lang="ru-RU" dirty="0"/>
              <a:t>Задание мотивационных рамок для бюджетников (наука, вузы, технопарки)</a:t>
            </a:r>
          </a:p>
          <a:p>
            <a:pPr lvl="1"/>
            <a:r>
              <a:rPr lang="ru-RU" dirty="0"/>
              <a:t>Работа с </a:t>
            </a:r>
            <a:r>
              <a:rPr lang="ru-RU" dirty="0" err="1"/>
              <a:t>госкорпорациями</a:t>
            </a:r>
            <a:r>
              <a:rPr lang="ru-RU" dirty="0"/>
              <a:t> и крупными компаниями</a:t>
            </a:r>
          </a:p>
          <a:p>
            <a:pPr lvl="1"/>
            <a:r>
              <a:rPr lang="ru-RU" dirty="0"/>
              <a:t>Налоговое регулирование</a:t>
            </a:r>
          </a:p>
          <a:p>
            <a:r>
              <a:rPr lang="ru-RU" dirty="0"/>
              <a:t>Снижение ограничений для развития</a:t>
            </a:r>
          </a:p>
          <a:p>
            <a:pPr lvl="1"/>
            <a:r>
              <a:rPr lang="ru-RU" dirty="0"/>
              <a:t>Снижение бюрократической нагрузки на всех уровнях</a:t>
            </a:r>
          </a:p>
          <a:p>
            <a:pPr lvl="1"/>
            <a:r>
              <a:rPr lang="ru-RU" dirty="0"/>
              <a:t>Оптимизация законодательства</a:t>
            </a:r>
          </a:p>
          <a:p>
            <a:pPr lvl="1"/>
            <a:r>
              <a:rPr lang="ru-RU" dirty="0"/>
              <a:t>Упрощения процедур международного обмена людьми/информацией/оборудованием/технологиями </a:t>
            </a:r>
          </a:p>
          <a:p>
            <a:pPr lvl="1"/>
            <a:endParaRPr lang="ru-RU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4100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26441B-40BF-4EB4-96E5-FCDB0D0DF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Организационные шаги</a:t>
            </a:r>
            <a:endParaRPr lang="en-US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4D999A-2D25-45E3-AD5E-648E5EA19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8973"/>
            <a:ext cx="10689972" cy="5063902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000" dirty="0"/>
              <a:t>Создание «Штабной структуры» с функциями:</a:t>
            </a:r>
          </a:p>
          <a:p>
            <a:pPr marL="971550" lvl="1" indent="-514350">
              <a:buFont typeface="+mj-lt"/>
              <a:buAutoNum type="arabicPeriod"/>
            </a:pPr>
            <a:r>
              <a:rPr lang="ru-RU" sz="2000" dirty="0"/>
              <a:t>Определение стратегии развития</a:t>
            </a:r>
          </a:p>
          <a:p>
            <a:pPr marL="971550" lvl="1" indent="-514350">
              <a:buFont typeface="+mj-lt"/>
              <a:buAutoNum type="arabicPeriod"/>
            </a:pPr>
            <a:r>
              <a:rPr lang="ru-RU" sz="2000" dirty="0"/>
              <a:t>Привлечение административного ресурса</a:t>
            </a:r>
          </a:p>
          <a:p>
            <a:pPr marL="971550" lvl="1" indent="-514350">
              <a:buFont typeface="+mj-lt"/>
              <a:buAutoNum type="arabicPeriod"/>
            </a:pPr>
            <a:r>
              <a:rPr lang="ru-RU" sz="2000" dirty="0"/>
              <a:t>Организация связи с крупным бизнесом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000" dirty="0"/>
              <a:t>Выход на Правительство РФ с предложениями по изменению законодательства: снятие барьеров, создание стимулов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000" dirty="0"/>
              <a:t>Выработка механизмов взаимодействия Вузы-НИИ-</a:t>
            </a:r>
            <a:r>
              <a:rPr lang="ru-RU" sz="2000" dirty="0" err="1"/>
              <a:t>индустния</a:t>
            </a:r>
            <a:endParaRPr lang="ru-RU" sz="2000" dirty="0"/>
          </a:p>
          <a:p>
            <a:pPr marL="514350" indent="-514350">
              <a:buFont typeface="+mj-lt"/>
              <a:buAutoNum type="arabicPeriod"/>
            </a:pPr>
            <a:r>
              <a:rPr lang="ru-RU" sz="2000" dirty="0"/>
              <a:t>Создание «продюсерского центра»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000" dirty="0"/>
              <a:t>Создание контрактных сервисов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000" dirty="0"/>
              <a:t>Аналитика научных и технологических разработок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000" dirty="0"/>
              <a:t>Привлечение крупного бизнеса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000" dirty="0"/>
              <a:t>Расширение научно-технологической инфраструктуры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000" dirty="0"/>
              <a:t>Адаптация образовательных программ</a:t>
            </a:r>
          </a:p>
        </p:txBody>
      </p:sp>
    </p:spTree>
    <p:extLst>
      <p:ext uri="{BB962C8B-B14F-4D97-AF65-F5344CB8AC3E}">
        <p14:creationId xmlns:p14="http://schemas.microsoft.com/office/powerpoint/2010/main" val="665069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9517" y="365127"/>
            <a:ext cx="10782066" cy="794807"/>
          </a:xfrm>
        </p:spPr>
        <p:txBody>
          <a:bodyPr>
            <a:normAutofit/>
          </a:bodyPr>
          <a:lstStyle/>
          <a:p>
            <a:r>
              <a:rPr lang="ru-RU" sz="2400" dirty="0"/>
              <a:t>Федеральный проект «Развитие научной и научно-производственной кооперации»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517" y="1266825"/>
            <a:ext cx="11146704" cy="52525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/>
              <a:t>Указ Президента Российской Федерации </a:t>
            </a:r>
            <a:r>
              <a:rPr lang="ru-RU" sz="2000" dirty="0"/>
              <a:t>от 7 мая 2018 года №204 «О национальных целях и стратегических задачах развития Российской Федерации на период до 2024 года»:</a:t>
            </a:r>
          </a:p>
          <a:p>
            <a:r>
              <a:rPr lang="ru-RU" sz="2000" dirty="0"/>
              <a:t>создание не менее </a:t>
            </a:r>
            <a:r>
              <a:rPr lang="ru-RU" sz="2000" b="1" dirty="0"/>
              <a:t>15</a:t>
            </a:r>
            <a:r>
              <a:rPr lang="ru-RU" sz="2000" dirty="0"/>
              <a:t> </a:t>
            </a:r>
            <a:r>
              <a:rPr lang="ru-RU" sz="2000" b="1" dirty="0"/>
              <a:t>научно-образовательных центров </a:t>
            </a:r>
            <a:r>
              <a:rPr lang="ru-RU" sz="2000" dirty="0"/>
              <a:t>мирового уровня на основе интеграции университетов и научных организаций и их кооперации с организациями, действующими в реальном секторе экономики</a:t>
            </a:r>
          </a:p>
          <a:p>
            <a:pPr marL="0" indent="0">
              <a:buNone/>
            </a:pPr>
            <a:r>
              <a:rPr lang="ru-RU" sz="2000" b="1" dirty="0"/>
              <a:t>Целевые показатели:</a:t>
            </a:r>
          </a:p>
          <a:p>
            <a:r>
              <a:rPr lang="ru-RU" sz="2000" dirty="0"/>
              <a:t>Рост количества исследователей</a:t>
            </a:r>
          </a:p>
          <a:p>
            <a:r>
              <a:rPr lang="ru-RU" sz="2000" dirty="0"/>
              <a:t>Рост количества публикаций в журналах из </a:t>
            </a:r>
            <a:r>
              <a:rPr lang="en-US" sz="2000" dirty="0" err="1"/>
              <a:t>WoS</a:t>
            </a:r>
            <a:r>
              <a:rPr lang="en-US" sz="2000" dirty="0"/>
              <a:t>, Scopus</a:t>
            </a:r>
          </a:p>
          <a:p>
            <a:r>
              <a:rPr lang="ru-RU" sz="2000" dirty="0"/>
              <a:t>Повышение привлекательности работы в Российской Федерации</a:t>
            </a:r>
          </a:p>
          <a:p>
            <a:r>
              <a:rPr lang="ru-RU" sz="2000" dirty="0"/>
              <a:t>Рост количества компаний, вовлеченных в реализацию проектов НОЦ</a:t>
            </a:r>
          </a:p>
          <a:p>
            <a:r>
              <a:rPr lang="ru-RU" sz="2000" dirty="0"/>
              <a:t>Рост количества патентов в рамках реализации НОЦ</a:t>
            </a:r>
          </a:p>
          <a:p>
            <a:r>
              <a:rPr lang="ru-RU" sz="2000" dirty="0"/>
              <a:t>Рост количества технологий, разработанных в НОЦ</a:t>
            </a:r>
          </a:p>
        </p:txBody>
      </p:sp>
    </p:spTree>
    <p:extLst>
      <p:ext uri="{BB962C8B-B14F-4D97-AF65-F5344CB8AC3E}">
        <p14:creationId xmlns:p14="http://schemas.microsoft.com/office/powerpoint/2010/main" val="2491710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 вправо 3">
            <a:extLst>
              <a:ext uri="{FF2B5EF4-FFF2-40B4-BE49-F238E27FC236}">
                <a16:creationId xmlns:a16="http://schemas.microsoft.com/office/drawing/2014/main" id="{45509BB1-2B45-F642-B42D-D9D618222606}"/>
              </a:ext>
            </a:extLst>
          </p:cNvPr>
          <p:cNvSpPr/>
          <p:nvPr/>
        </p:nvSpPr>
        <p:spPr>
          <a:xfrm rot="20515689">
            <a:off x="424126" y="2874494"/>
            <a:ext cx="11463495" cy="1443297"/>
          </a:xfrm>
          <a:prstGeom prst="rightArrow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2" name="Объект 4">
            <a:extLst>
              <a:ext uri="{FF2B5EF4-FFF2-40B4-BE49-F238E27FC236}">
                <a16:creationId xmlns:a16="http://schemas.microsoft.com/office/drawing/2014/main" id="{3FEFB11E-2D36-D746-A255-03392D7F2B1D}"/>
              </a:ext>
            </a:extLst>
          </p:cNvPr>
          <p:cNvSpPr txBox="1">
            <a:spLocks/>
          </p:cNvSpPr>
          <p:nvPr/>
        </p:nvSpPr>
        <p:spPr>
          <a:xfrm>
            <a:off x="655628" y="916882"/>
            <a:ext cx="10718703" cy="5399771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b="1" dirty="0"/>
              <a:t>Территория, привлекательная для технологического бизнеса</a:t>
            </a:r>
            <a:endParaRPr lang="ru-RU" sz="2400" dirty="0"/>
          </a:p>
          <a:p>
            <a:r>
              <a:rPr lang="ru-RU" sz="2400" dirty="0"/>
              <a:t>Организация перетока научного знания в технологический бизнес</a:t>
            </a:r>
          </a:p>
          <a:p>
            <a:r>
              <a:rPr lang="ru-RU" sz="2400" dirty="0"/>
              <a:t>Создание механизмов взаимовыгодного сотрудничества наука-бизнес-образование</a:t>
            </a:r>
          </a:p>
          <a:p>
            <a:r>
              <a:rPr lang="ru-RU" sz="2400" dirty="0"/>
              <a:t>Создание механизмов для развития технологических компаний (контрактные </a:t>
            </a:r>
            <a:r>
              <a:rPr lang="ru-RU" sz="2400" dirty="0" err="1"/>
              <a:t>производтва</a:t>
            </a:r>
            <a:r>
              <a:rPr lang="ru-RU" sz="2400" dirty="0"/>
              <a:t>)</a:t>
            </a:r>
          </a:p>
          <a:p>
            <a:r>
              <a:rPr lang="ru-RU" sz="2400" dirty="0"/>
              <a:t>Ориентация на создание новых технологий</a:t>
            </a:r>
          </a:p>
          <a:p>
            <a:r>
              <a:rPr lang="ru-RU" sz="2400" dirty="0"/>
              <a:t>Переформатирование научной и образовательной повестки</a:t>
            </a:r>
          </a:p>
          <a:p>
            <a:r>
              <a:rPr lang="ru-RU" sz="2400" dirty="0"/>
              <a:t>Развитие исследовательской инфраструктуры</a:t>
            </a:r>
          </a:p>
          <a:p>
            <a:r>
              <a:rPr lang="ru-RU" sz="2400" dirty="0"/>
              <a:t>Экспорт образовательных услуг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68C4A0-E5EF-CE4D-9558-CDB51B5A8245}"/>
              </a:ext>
            </a:extLst>
          </p:cNvPr>
          <p:cNvSpPr txBox="1"/>
          <p:nvPr/>
        </p:nvSpPr>
        <p:spPr>
          <a:xfrm>
            <a:off x="4305577" y="270551"/>
            <a:ext cx="42649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/>
              <a:t>ЦЕЛИ НОЦ</a:t>
            </a:r>
          </a:p>
        </p:txBody>
      </p:sp>
    </p:spTree>
    <p:extLst>
      <p:ext uri="{BB962C8B-B14F-4D97-AF65-F5344CB8AC3E}">
        <p14:creationId xmlns:p14="http://schemas.microsoft.com/office/powerpoint/2010/main" val="3371620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1DCF0E-2047-E144-8BEE-41C916D9E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Источники ресурсов развития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5E3C7F7-D2A3-674E-B21E-ADB2320E648C}"/>
              </a:ext>
            </a:extLst>
          </p:cNvPr>
          <p:cNvSpPr/>
          <p:nvPr/>
        </p:nvSpPr>
        <p:spPr>
          <a:xfrm>
            <a:off x="608197" y="1864329"/>
            <a:ext cx="329236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Приоритет № 1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D3452C2-EB56-8F4F-9CF7-9A73570A7A00}"/>
              </a:ext>
            </a:extLst>
          </p:cNvPr>
          <p:cNvSpPr/>
          <p:nvPr/>
        </p:nvSpPr>
        <p:spPr>
          <a:xfrm>
            <a:off x="616080" y="3477666"/>
            <a:ext cx="329236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Приоритет № 2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86DF91E-3297-0347-A7E6-F7E9273F4F15}"/>
              </a:ext>
            </a:extLst>
          </p:cNvPr>
          <p:cNvSpPr/>
          <p:nvPr/>
        </p:nvSpPr>
        <p:spPr>
          <a:xfrm>
            <a:off x="4657307" y="1864329"/>
            <a:ext cx="705244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R&amp;D</a:t>
            </a:r>
            <a:r>
              <a:rPr lang="ru-RU" sz="2800" dirty="0"/>
              <a:t> центры глобальных технологических компаний 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8F891F2-323D-FD4F-B7B3-ACBF59DBB22A}"/>
              </a:ext>
            </a:extLst>
          </p:cNvPr>
          <p:cNvSpPr/>
          <p:nvPr/>
        </p:nvSpPr>
        <p:spPr>
          <a:xfrm>
            <a:off x="4657307" y="3477666"/>
            <a:ext cx="705244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Генерация новых технологических компаний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21A4091-99A8-D943-AE36-82AC292BBF76}"/>
              </a:ext>
            </a:extLst>
          </p:cNvPr>
          <p:cNvSpPr/>
          <p:nvPr/>
        </p:nvSpPr>
        <p:spPr>
          <a:xfrm>
            <a:off x="770415" y="5219340"/>
            <a:ext cx="10191163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Контрактные бизнесы: </a:t>
            </a:r>
            <a:r>
              <a:rPr lang="en-US" sz="2800" dirty="0"/>
              <a:t>R&amp;D</a:t>
            </a:r>
            <a:r>
              <a:rPr lang="ru-RU" sz="2800" dirty="0"/>
              <a:t>, производство, </a:t>
            </a:r>
            <a:r>
              <a:rPr lang="ru-RU" sz="2800" dirty="0" err="1"/>
              <a:t>промдизайн</a:t>
            </a:r>
            <a:r>
              <a:rPr lang="ru-RU" sz="2800" dirty="0"/>
              <a:t>…</a:t>
            </a:r>
          </a:p>
        </p:txBody>
      </p:sp>
      <p:sp>
        <p:nvSpPr>
          <p:cNvPr id="3" name="Стрелка вниз 2"/>
          <p:cNvSpPr/>
          <p:nvPr/>
        </p:nvSpPr>
        <p:spPr>
          <a:xfrm>
            <a:off x="5144102" y="4527318"/>
            <a:ext cx="721895" cy="56368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965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A566D6F5-6042-0840-AD1A-684A02D058B1}"/>
              </a:ext>
            </a:extLst>
          </p:cNvPr>
          <p:cNvSpPr txBox="1"/>
          <p:nvPr/>
        </p:nvSpPr>
        <p:spPr>
          <a:xfrm>
            <a:off x="1833052" y="1652042"/>
            <a:ext cx="33661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ИССЛЕДОВАТЕЛЬСКИЙ ПРОЦЕСС</a:t>
            </a:r>
          </a:p>
          <a:p>
            <a:pPr algn="ctr"/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(институты СО РАН)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B791771-DB86-9B4D-B9EF-BBFC14B92099}"/>
              </a:ext>
            </a:extLst>
          </p:cNvPr>
          <p:cNvSpPr txBox="1"/>
          <p:nvPr/>
        </p:nvSpPr>
        <p:spPr>
          <a:xfrm>
            <a:off x="6752238" y="1652042"/>
            <a:ext cx="372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ПРЕДПРИНИМАТЕЛЬСКИЙ ПРОЦЕСС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BAEA8930-2A59-F046-818E-711683BA22A4}"/>
              </a:ext>
            </a:extLst>
          </p:cNvPr>
          <p:cNvSpPr/>
          <p:nvPr/>
        </p:nvSpPr>
        <p:spPr>
          <a:xfrm>
            <a:off x="1604102" y="653165"/>
            <a:ext cx="9284615" cy="5770180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59421D4F-1F41-A243-8F80-13169CCA2F2F}"/>
              </a:ext>
            </a:extLst>
          </p:cNvPr>
          <p:cNvCxnSpPr>
            <a:cxnSpLocks/>
          </p:cNvCxnSpPr>
          <p:nvPr/>
        </p:nvCxnSpPr>
        <p:spPr>
          <a:xfrm flipV="1">
            <a:off x="1604102" y="1553433"/>
            <a:ext cx="9284615" cy="12825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DCCBC4DF-82AA-3149-B701-2149D9C2271D}"/>
              </a:ext>
            </a:extLst>
          </p:cNvPr>
          <p:cNvCxnSpPr>
            <a:cxnSpLocks/>
          </p:cNvCxnSpPr>
          <p:nvPr/>
        </p:nvCxnSpPr>
        <p:spPr>
          <a:xfrm flipH="1" flipV="1">
            <a:off x="6058353" y="1593146"/>
            <a:ext cx="27597" cy="4758398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619FC7C9-D7B0-494E-B951-71F9F40E9035}"/>
              </a:ext>
            </a:extLst>
          </p:cNvPr>
          <p:cNvSpPr txBox="1"/>
          <p:nvPr/>
        </p:nvSpPr>
        <p:spPr>
          <a:xfrm>
            <a:off x="2636270" y="802724"/>
            <a:ext cx="3123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ОБРАЗОВАТЕЛЬНЫЙ ПРОЦЕСС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3B9459-83BC-C245-B690-A9F58EF70F9E}"/>
              </a:ext>
            </a:extLst>
          </p:cNvPr>
          <p:cNvSpPr txBox="1"/>
          <p:nvPr/>
        </p:nvSpPr>
        <p:spPr>
          <a:xfrm>
            <a:off x="1744085" y="639654"/>
            <a:ext cx="9284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75000"/>
                  </a:schemeClr>
                </a:solidFill>
              </a:rPr>
              <a:t>НГУ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3B9459-83BC-C245-B690-A9F58EF70F9E}"/>
              </a:ext>
            </a:extLst>
          </p:cNvPr>
          <p:cNvSpPr txBox="1"/>
          <p:nvPr/>
        </p:nvSpPr>
        <p:spPr>
          <a:xfrm>
            <a:off x="9766513" y="637915"/>
            <a:ext cx="10919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75000"/>
                  </a:schemeClr>
                </a:solidFill>
              </a:rPr>
              <a:t>НОЦ</a:t>
            </a:r>
          </a:p>
        </p:txBody>
      </p:sp>
    </p:spTree>
    <p:extLst>
      <p:ext uri="{BB962C8B-B14F-4D97-AF65-F5344CB8AC3E}">
        <p14:creationId xmlns:p14="http://schemas.microsoft.com/office/powerpoint/2010/main" val="506480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A566D6F5-6042-0840-AD1A-684A02D058B1}"/>
              </a:ext>
            </a:extLst>
          </p:cNvPr>
          <p:cNvSpPr txBox="1"/>
          <p:nvPr/>
        </p:nvSpPr>
        <p:spPr>
          <a:xfrm>
            <a:off x="1833052" y="1652042"/>
            <a:ext cx="33661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ИССЛЕДОВАТЕЛЬСКИЙ ПРОЦЕСС</a:t>
            </a:r>
          </a:p>
          <a:p>
            <a:pPr algn="ctr"/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(институты СО РАН)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6FD94C69-1471-794A-9EC5-15F008B41F9F}"/>
              </a:ext>
            </a:extLst>
          </p:cNvPr>
          <p:cNvSpPr/>
          <p:nvPr/>
        </p:nvSpPr>
        <p:spPr>
          <a:xfrm>
            <a:off x="1866448" y="4709648"/>
            <a:ext cx="543100" cy="545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ИГ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68EF2113-16E1-8044-947E-AAAEBEC7DFC0}"/>
              </a:ext>
            </a:extLst>
          </p:cNvPr>
          <p:cNvSpPr/>
          <p:nvPr/>
        </p:nvSpPr>
        <p:spPr>
          <a:xfrm>
            <a:off x="3794208" y="5806476"/>
            <a:ext cx="543100" cy="545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И3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78130431-5516-9043-8FC8-15E29ACC20A9}"/>
              </a:ext>
            </a:extLst>
          </p:cNvPr>
          <p:cNvSpPr/>
          <p:nvPr/>
        </p:nvSpPr>
        <p:spPr>
          <a:xfrm>
            <a:off x="3798779" y="4713360"/>
            <a:ext cx="543100" cy="545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И2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94608B73-22B9-814D-934F-393F525EE8CB}"/>
              </a:ext>
            </a:extLst>
          </p:cNvPr>
          <p:cNvSpPr/>
          <p:nvPr/>
        </p:nvSpPr>
        <p:spPr>
          <a:xfrm>
            <a:off x="3776161" y="3620244"/>
            <a:ext cx="543100" cy="545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И1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B791771-DB86-9B4D-B9EF-BBFC14B92099}"/>
              </a:ext>
            </a:extLst>
          </p:cNvPr>
          <p:cNvSpPr txBox="1"/>
          <p:nvPr/>
        </p:nvSpPr>
        <p:spPr>
          <a:xfrm>
            <a:off x="6752238" y="1652042"/>
            <a:ext cx="372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ПРЕДПРИНИМАТЕЛЬСКИЙ ПРОЦЕСС</a:t>
            </a:r>
          </a:p>
        </p:txBody>
      </p:sp>
      <p:sp>
        <p:nvSpPr>
          <p:cNvPr id="20" name="Стрелка вправо 19">
            <a:extLst>
              <a:ext uri="{FF2B5EF4-FFF2-40B4-BE49-F238E27FC236}">
                <a16:creationId xmlns:a16="http://schemas.microsoft.com/office/drawing/2014/main" id="{4DF790A1-DA42-8548-B6C2-5E332F042F0D}"/>
              </a:ext>
            </a:extLst>
          </p:cNvPr>
          <p:cNvSpPr/>
          <p:nvPr/>
        </p:nvSpPr>
        <p:spPr>
          <a:xfrm>
            <a:off x="3918569" y="1388827"/>
            <a:ext cx="3276242" cy="1697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BAEA8930-2A59-F046-818E-711683BA22A4}"/>
              </a:ext>
            </a:extLst>
          </p:cNvPr>
          <p:cNvSpPr/>
          <p:nvPr/>
        </p:nvSpPr>
        <p:spPr>
          <a:xfrm>
            <a:off x="1604102" y="653165"/>
            <a:ext cx="9284615" cy="5770180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7DFD69A-F39D-EE45-8D78-5E6FB19B7F6C}"/>
              </a:ext>
            </a:extLst>
          </p:cNvPr>
          <p:cNvSpPr txBox="1"/>
          <p:nvPr/>
        </p:nvSpPr>
        <p:spPr>
          <a:xfrm>
            <a:off x="4105511" y="1165121"/>
            <a:ext cx="26236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/>
              <a:t>Подготовка исследователей</a:t>
            </a:r>
          </a:p>
        </p:txBody>
      </p: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59421D4F-1F41-A243-8F80-13169CCA2F2F}"/>
              </a:ext>
            </a:extLst>
          </p:cNvPr>
          <p:cNvCxnSpPr>
            <a:cxnSpLocks/>
          </p:cNvCxnSpPr>
          <p:nvPr/>
        </p:nvCxnSpPr>
        <p:spPr>
          <a:xfrm flipV="1">
            <a:off x="1604102" y="1553433"/>
            <a:ext cx="9284615" cy="12825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DCCBC4DF-82AA-3149-B701-2149D9C2271D}"/>
              </a:ext>
            </a:extLst>
          </p:cNvPr>
          <p:cNvCxnSpPr>
            <a:cxnSpLocks/>
          </p:cNvCxnSpPr>
          <p:nvPr/>
        </p:nvCxnSpPr>
        <p:spPr>
          <a:xfrm flipH="1" flipV="1">
            <a:off x="6058353" y="1593146"/>
            <a:ext cx="27597" cy="4758398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093B9459-83BC-C245-B690-A9F58EF70F9E}"/>
              </a:ext>
            </a:extLst>
          </p:cNvPr>
          <p:cNvSpPr txBox="1"/>
          <p:nvPr/>
        </p:nvSpPr>
        <p:spPr>
          <a:xfrm>
            <a:off x="9766513" y="637915"/>
            <a:ext cx="10919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75000"/>
                  </a:schemeClr>
                </a:solidFill>
              </a:rPr>
              <a:t>НОЦ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A3D3FA1-4841-C542-80AE-15D860EE7D54}"/>
              </a:ext>
            </a:extLst>
          </p:cNvPr>
          <p:cNvSpPr txBox="1"/>
          <p:nvPr/>
        </p:nvSpPr>
        <p:spPr>
          <a:xfrm>
            <a:off x="8241058" y="90425"/>
            <a:ext cx="2296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Экспорт образования</a:t>
            </a:r>
          </a:p>
        </p:txBody>
      </p:sp>
      <p:cxnSp>
        <p:nvCxnSpPr>
          <p:cNvPr id="37" name="Прямая со стрелкой 36">
            <a:extLst>
              <a:ext uri="{FF2B5EF4-FFF2-40B4-BE49-F238E27FC236}">
                <a16:creationId xmlns:a16="http://schemas.microsoft.com/office/drawing/2014/main" id="{1927BACF-10B8-A842-9035-E503EDBB3C8D}"/>
              </a:ext>
            </a:extLst>
          </p:cNvPr>
          <p:cNvCxnSpPr>
            <a:cxnSpLocks/>
          </p:cNvCxnSpPr>
          <p:nvPr/>
        </p:nvCxnSpPr>
        <p:spPr>
          <a:xfrm flipH="1" flipV="1">
            <a:off x="9337413" y="372825"/>
            <a:ext cx="1" cy="427872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>
            <a:extLst>
              <a:ext uri="{FF2B5EF4-FFF2-40B4-BE49-F238E27FC236}">
                <a16:creationId xmlns:a16="http://schemas.microsoft.com/office/drawing/2014/main" id="{35230576-226B-6F48-B313-1815E35AAF20}"/>
              </a:ext>
            </a:extLst>
          </p:cNvPr>
          <p:cNvCxnSpPr>
            <a:cxnSpLocks/>
            <a:endCxn id="13" idx="3"/>
          </p:cNvCxnSpPr>
          <p:nvPr/>
        </p:nvCxnSpPr>
        <p:spPr>
          <a:xfrm flipH="1">
            <a:off x="2409548" y="4982182"/>
            <a:ext cx="137203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>
            <a:extLst>
              <a:ext uri="{FF2B5EF4-FFF2-40B4-BE49-F238E27FC236}">
                <a16:creationId xmlns:a16="http://schemas.microsoft.com/office/drawing/2014/main" id="{FCAC2F63-78B9-3E48-89A4-65C612B1385F}"/>
              </a:ext>
            </a:extLst>
          </p:cNvPr>
          <p:cNvCxnSpPr>
            <a:cxnSpLocks/>
            <a:stCxn id="17" idx="1"/>
          </p:cNvCxnSpPr>
          <p:nvPr/>
        </p:nvCxnSpPr>
        <p:spPr>
          <a:xfrm flipH="1">
            <a:off x="2409549" y="3892778"/>
            <a:ext cx="1366612" cy="968649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>
            <a:extLst>
              <a:ext uri="{FF2B5EF4-FFF2-40B4-BE49-F238E27FC236}">
                <a16:creationId xmlns:a16="http://schemas.microsoft.com/office/drawing/2014/main" id="{44290392-927B-2245-9D8A-DAEA5A6B0530}"/>
              </a:ext>
            </a:extLst>
          </p:cNvPr>
          <p:cNvCxnSpPr>
            <a:cxnSpLocks/>
          </p:cNvCxnSpPr>
          <p:nvPr/>
        </p:nvCxnSpPr>
        <p:spPr>
          <a:xfrm flipH="1" flipV="1">
            <a:off x="2397036" y="5094278"/>
            <a:ext cx="1405113" cy="97546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>
            <a:extLst>
              <a:ext uri="{FF2B5EF4-FFF2-40B4-BE49-F238E27FC236}">
                <a16:creationId xmlns:a16="http://schemas.microsoft.com/office/drawing/2014/main" id="{4D2C820E-7649-5447-8B4D-5D29AC094CED}"/>
              </a:ext>
            </a:extLst>
          </p:cNvPr>
          <p:cNvCxnSpPr>
            <a:cxnSpLocks/>
          </p:cNvCxnSpPr>
          <p:nvPr/>
        </p:nvCxnSpPr>
        <p:spPr>
          <a:xfrm flipH="1">
            <a:off x="1008581" y="4979709"/>
            <a:ext cx="869974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6361FEFB-9A34-6C43-BE87-78226CC027A9}"/>
              </a:ext>
            </a:extLst>
          </p:cNvPr>
          <p:cNvSpPr txBox="1"/>
          <p:nvPr/>
        </p:nvSpPr>
        <p:spPr>
          <a:xfrm>
            <a:off x="359401" y="3870718"/>
            <a:ext cx="14141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/>
              <a:t>МОДЕЛИ</a:t>
            </a:r>
          </a:p>
          <a:p>
            <a:r>
              <a:rPr lang="ru-RU" sz="1600" dirty="0"/>
              <a:t>ТЕОРИИ</a:t>
            </a:r>
          </a:p>
          <a:p>
            <a:r>
              <a:rPr lang="ru-RU" sz="1600" dirty="0"/>
              <a:t>ПУБЛИКАЦИИ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122172CE-7E73-F647-AF62-FF002EF515A1}"/>
              </a:ext>
            </a:extLst>
          </p:cNvPr>
          <p:cNvSpPr txBox="1"/>
          <p:nvPr/>
        </p:nvSpPr>
        <p:spPr>
          <a:xfrm>
            <a:off x="4481172" y="71556"/>
            <a:ext cx="1101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/>
              <a:t>Студенты</a:t>
            </a:r>
          </a:p>
        </p:txBody>
      </p:sp>
      <p:pic>
        <p:nvPicPr>
          <p:cNvPr id="1026" name="Picture 2" descr="ÐÐ°ÑÑÐ¸Ð½ÐºÐ¸ Ð¿Ð¾ Ð·Ð°Ð¿ÑÐ¾ÑÑ Ð°ÐºÐ°Ð´ÐµÐ¼Ð¿Ð°ÑÐº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9187" y="3161667"/>
            <a:ext cx="3401561" cy="2266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Дуга 29">
            <a:extLst>
              <a:ext uri="{FF2B5EF4-FFF2-40B4-BE49-F238E27FC236}">
                <a16:creationId xmlns:a16="http://schemas.microsoft.com/office/drawing/2014/main" id="{8A82CD5E-EA92-FD45-8218-E25492C7F020}"/>
              </a:ext>
            </a:extLst>
          </p:cNvPr>
          <p:cNvSpPr/>
          <p:nvPr/>
        </p:nvSpPr>
        <p:spPr>
          <a:xfrm rot="10800000">
            <a:off x="336466" y="138038"/>
            <a:ext cx="567558" cy="6678237"/>
          </a:xfrm>
          <a:prstGeom prst="arc">
            <a:avLst>
              <a:gd name="adj1" fmla="val 16200000"/>
              <a:gd name="adj2" fmla="val 5366946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B30336F-1B8E-D848-B561-7232B9888CF7}"/>
              </a:ext>
            </a:extLst>
          </p:cNvPr>
          <p:cNvSpPr txBox="1"/>
          <p:nvPr/>
        </p:nvSpPr>
        <p:spPr>
          <a:xfrm rot="16200000">
            <a:off x="-211662" y="3368977"/>
            <a:ext cx="7618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/>
              <a:t>НАУКА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19FC7C9-D7B0-494E-B951-71F9F40E9035}"/>
              </a:ext>
            </a:extLst>
          </p:cNvPr>
          <p:cNvSpPr txBox="1"/>
          <p:nvPr/>
        </p:nvSpPr>
        <p:spPr>
          <a:xfrm>
            <a:off x="2636270" y="802724"/>
            <a:ext cx="3123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ОБРАЗОВАТЕЛЬНЫЙ ПРОЦЕСС</a:t>
            </a:r>
          </a:p>
        </p:txBody>
      </p:sp>
      <p:cxnSp>
        <p:nvCxnSpPr>
          <p:cNvPr id="38" name="Прямая со стрелкой 37">
            <a:extLst>
              <a:ext uri="{FF2B5EF4-FFF2-40B4-BE49-F238E27FC236}">
                <a16:creationId xmlns:a16="http://schemas.microsoft.com/office/drawing/2014/main" id="{4240591B-E87A-594F-A903-C629D5D1D2E2}"/>
              </a:ext>
            </a:extLst>
          </p:cNvPr>
          <p:cNvCxnSpPr>
            <a:cxnSpLocks/>
          </p:cNvCxnSpPr>
          <p:nvPr/>
        </p:nvCxnSpPr>
        <p:spPr>
          <a:xfrm flipH="1">
            <a:off x="5624397" y="357188"/>
            <a:ext cx="14663" cy="400499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093B9459-83BC-C245-B690-A9F58EF70F9E}"/>
              </a:ext>
            </a:extLst>
          </p:cNvPr>
          <p:cNvSpPr txBox="1"/>
          <p:nvPr/>
        </p:nvSpPr>
        <p:spPr>
          <a:xfrm>
            <a:off x="1744085" y="639654"/>
            <a:ext cx="9284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75000"/>
                  </a:schemeClr>
                </a:solidFill>
              </a:rPr>
              <a:t>НГУ</a:t>
            </a:r>
          </a:p>
        </p:txBody>
      </p:sp>
      <p:pic>
        <p:nvPicPr>
          <p:cNvPr id="4" name="Picture 2" descr="ÐÐ°ÑÑÐ¸Ð½ÐºÐ¸ Ð¿Ð¾ Ð·Ð°Ð¿ÑÐ¾ÑÑ Ð¸ÑÑ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448" y="2436129"/>
            <a:ext cx="1730034" cy="1145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http://conf.nsc.ru/files/conferences/expl2018/450691/hydro%20spring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0075" y="2429114"/>
            <a:ext cx="1578633" cy="1184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7251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Двойная стрелка влево/вправо 1">
            <a:extLst>
              <a:ext uri="{FF2B5EF4-FFF2-40B4-BE49-F238E27FC236}">
                <a16:creationId xmlns:a16="http://schemas.microsoft.com/office/drawing/2014/main" id="{48C3F75B-C2A1-4AB8-A102-218328859089}"/>
              </a:ext>
            </a:extLst>
          </p:cNvPr>
          <p:cNvSpPr/>
          <p:nvPr/>
        </p:nvSpPr>
        <p:spPr>
          <a:xfrm rot="5400000">
            <a:off x="8041466" y="1491085"/>
            <a:ext cx="1246126" cy="392647"/>
          </a:xfrm>
          <a:prstGeom prst="leftRightArrow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566D6F5-6042-0840-AD1A-684A02D058B1}"/>
              </a:ext>
            </a:extLst>
          </p:cNvPr>
          <p:cNvSpPr txBox="1"/>
          <p:nvPr/>
        </p:nvSpPr>
        <p:spPr>
          <a:xfrm>
            <a:off x="1833052" y="1652042"/>
            <a:ext cx="33661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ИССЛЕДОВАТЕЛЬСКИЙ ПРОЦЕСС</a:t>
            </a:r>
          </a:p>
          <a:p>
            <a:pPr algn="ctr"/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(институты СО РАН)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6FD94C69-1471-794A-9EC5-15F008B41F9F}"/>
              </a:ext>
            </a:extLst>
          </p:cNvPr>
          <p:cNvSpPr/>
          <p:nvPr/>
        </p:nvSpPr>
        <p:spPr>
          <a:xfrm>
            <a:off x="1866448" y="4709648"/>
            <a:ext cx="543100" cy="545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ИГ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68EF2113-16E1-8044-947E-AAAEBEC7DFC0}"/>
              </a:ext>
            </a:extLst>
          </p:cNvPr>
          <p:cNvSpPr/>
          <p:nvPr/>
        </p:nvSpPr>
        <p:spPr>
          <a:xfrm>
            <a:off x="3794208" y="5806476"/>
            <a:ext cx="543100" cy="545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И3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78130431-5516-9043-8FC8-15E29ACC20A9}"/>
              </a:ext>
            </a:extLst>
          </p:cNvPr>
          <p:cNvSpPr/>
          <p:nvPr/>
        </p:nvSpPr>
        <p:spPr>
          <a:xfrm>
            <a:off x="3798779" y="4713360"/>
            <a:ext cx="543100" cy="545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И2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94608B73-22B9-814D-934F-393F525EE8CB}"/>
              </a:ext>
            </a:extLst>
          </p:cNvPr>
          <p:cNvSpPr/>
          <p:nvPr/>
        </p:nvSpPr>
        <p:spPr>
          <a:xfrm>
            <a:off x="3776161" y="3620244"/>
            <a:ext cx="543100" cy="545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И1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B791771-DB86-9B4D-B9EF-BBFC14B92099}"/>
              </a:ext>
            </a:extLst>
          </p:cNvPr>
          <p:cNvSpPr txBox="1"/>
          <p:nvPr/>
        </p:nvSpPr>
        <p:spPr>
          <a:xfrm>
            <a:off x="6752238" y="1652042"/>
            <a:ext cx="372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ПРЕДПРИНИМАТЕЛЬСКИЙ ПРОЦЕСС</a:t>
            </a:r>
          </a:p>
        </p:txBody>
      </p:sp>
      <p:sp>
        <p:nvSpPr>
          <p:cNvPr id="20" name="Стрелка вправо 19">
            <a:extLst>
              <a:ext uri="{FF2B5EF4-FFF2-40B4-BE49-F238E27FC236}">
                <a16:creationId xmlns:a16="http://schemas.microsoft.com/office/drawing/2014/main" id="{4DF790A1-DA42-8548-B6C2-5E332F042F0D}"/>
              </a:ext>
            </a:extLst>
          </p:cNvPr>
          <p:cNvSpPr/>
          <p:nvPr/>
        </p:nvSpPr>
        <p:spPr>
          <a:xfrm>
            <a:off x="3918569" y="1388827"/>
            <a:ext cx="3276242" cy="1697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BAEA8930-2A59-F046-818E-711683BA22A4}"/>
              </a:ext>
            </a:extLst>
          </p:cNvPr>
          <p:cNvSpPr/>
          <p:nvPr/>
        </p:nvSpPr>
        <p:spPr>
          <a:xfrm>
            <a:off x="1604102" y="653165"/>
            <a:ext cx="9284615" cy="5770180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7DFD69A-F39D-EE45-8D78-5E6FB19B7F6C}"/>
              </a:ext>
            </a:extLst>
          </p:cNvPr>
          <p:cNvSpPr txBox="1"/>
          <p:nvPr/>
        </p:nvSpPr>
        <p:spPr>
          <a:xfrm>
            <a:off x="4105511" y="1165121"/>
            <a:ext cx="26236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/>
              <a:t>Подготовка исследователей</a:t>
            </a:r>
          </a:p>
        </p:txBody>
      </p: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59421D4F-1F41-A243-8F80-13169CCA2F2F}"/>
              </a:ext>
            </a:extLst>
          </p:cNvPr>
          <p:cNvCxnSpPr>
            <a:cxnSpLocks/>
          </p:cNvCxnSpPr>
          <p:nvPr/>
        </p:nvCxnSpPr>
        <p:spPr>
          <a:xfrm flipV="1">
            <a:off x="1604102" y="1553433"/>
            <a:ext cx="9284615" cy="12825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DCCBC4DF-82AA-3149-B701-2149D9C2271D}"/>
              </a:ext>
            </a:extLst>
          </p:cNvPr>
          <p:cNvCxnSpPr>
            <a:cxnSpLocks/>
          </p:cNvCxnSpPr>
          <p:nvPr/>
        </p:nvCxnSpPr>
        <p:spPr>
          <a:xfrm flipH="1" flipV="1">
            <a:off x="6058353" y="1593146"/>
            <a:ext cx="27597" cy="4758398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093B9459-83BC-C245-B690-A9F58EF70F9E}"/>
              </a:ext>
            </a:extLst>
          </p:cNvPr>
          <p:cNvSpPr txBox="1"/>
          <p:nvPr/>
        </p:nvSpPr>
        <p:spPr>
          <a:xfrm>
            <a:off x="9766513" y="637915"/>
            <a:ext cx="10919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75000"/>
                  </a:schemeClr>
                </a:solidFill>
              </a:rPr>
              <a:t>НОЦ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A3D3FA1-4841-C542-80AE-15D860EE7D54}"/>
              </a:ext>
            </a:extLst>
          </p:cNvPr>
          <p:cNvSpPr txBox="1"/>
          <p:nvPr/>
        </p:nvSpPr>
        <p:spPr>
          <a:xfrm>
            <a:off x="8241058" y="90425"/>
            <a:ext cx="2296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Экспорт образования</a:t>
            </a:r>
          </a:p>
        </p:txBody>
      </p:sp>
      <p:cxnSp>
        <p:nvCxnSpPr>
          <p:cNvPr id="37" name="Прямая со стрелкой 36">
            <a:extLst>
              <a:ext uri="{FF2B5EF4-FFF2-40B4-BE49-F238E27FC236}">
                <a16:creationId xmlns:a16="http://schemas.microsoft.com/office/drawing/2014/main" id="{1927BACF-10B8-A842-9035-E503EDBB3C8D}"/>
              </a:ext>
            </a:extLst>
          </p:cNvPr>
          <p:cNvCxnSpPr>
            <a:cxnSpLocks/>
          </p:cNvCxnSpPr>
          <p:nvPr/>
        </p:nvCxnSpPr>
        <p:spPr>
          <a:xfrm flipH="1" flipV="1">
            <a:off x="9337413" y="372825"/>
            <a:ext cx="1" cy="427872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>
            <a:extLst>
              <a:ext uri="{FF2B5EF4-FFF2-40B4-BE49-F238E27FC236}">
                <a16:creationId xmlns:a16="http://schemas.microsoft.com/office/drawing/2014/main" id="{35230576-226B-6F48-B313-1815E35AAF20}"/>
              </a:ext>
            </a:extLst>
          </p:cNvPr>
          <p:cNvCxnSpPr>
            <a:cxnSpLocks/>
            <a:endCxn id="13" idx="3"/>
          </p:cNvCxnSpPr>
          <p:nvPr/>
        </p:nvCxnSpPr>
        <p:spPr>
          <a:xfrm flipH="1">
            <a:off x="2409548" y="4982182"/>
            <a:ext cx="137203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>
            <a:extLst>
              <a:ext uri="{FF2B5EF4-FFF2-40B4-BE49-F238E27FC236}">
                <a16:creationId xmlns:a16="http://schemas.microsoft.com/office/drawing/2014/main" id="{FCAC2F63-78B9-3E48-89A4-65C612B1385F}"/>
              </a:ext>
            </a:extLst>
          </p:cNvPr>
          <p:cNvCxnSpPr>
            <a:cxnSpLocks/>
            <a:stCxn id="17" idx="1"/>
          </p:cNvCxnSpPr>
          <p:nvPr/>
        </p:nvCxnSpPr>
        <p:spPr>
          <a:xfrm flipH="1">
            <a:off x="2409549" y="3892778"/>
            <a:ext cx="1366612" cy="968649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>
            <a:extLst>
              <a:ext uri="{FF2B5EF4-FFF2-40B4-BE49-F238E27FC236}">
                <a16:creationId xmlns:a16="http://schemas.microsoft.com/office/drawing/2014/main" id="{44290392-927B-2245-9D8A-DAEA5A6B0530}"/>
              </a:ext>
            </a:extLst>
          </p:cNvPr>
          <p:cNvCxnSpPr>
            <a:cxnSpLocks/>
          </p:cNvCxnSpPr>
          <p:nvPr/>
        </p:nvCxnSpPr>
        <p:spPr>
          <a:xfrm flipH="1" flipV="1">
            <a:off x="2397036" y="5094278"/>
            <a:ext cx="1405113" cy="97546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>
            <a:extLst>
              <a:ext uri="{FF2B5EF4-FFF2-40B4-BE49-F238E27FC236}">
                <a16:creationId xmlns:a16="http://schemas.microsoft.com/office/drawing/2014/main" id="{4D2C820E-7649-5447-8B4D-5D29AC094CED}"/>
              </a:ext>
            </a:extLst>
          </p:cNvPr>
          <p:cNvCxnSpPr>
            <a:cxnSpLocks/>
          </p:cNvCxnSpPr>
          <p:nvPr/>
        </p:nvCxnSpPr>
        <p:spPr>
          <a:xfrm flipH="1">
            <a:off x="1008581" y="4979709"/>
            <a:ext cx="869974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6361FEFB-9A34-6C43-BE87-78226CC027A9}"/>
              </a:ext>
            </a:extLst>
          </p:cNvPr>
          <p:cNvSpPr txBox="1"/>
          <p:nvPr/>
        </p:nvSpPr>
        <p:spPr>
          <a:xfrm>
            <a:off x="359401" y="3870718"/>
            <a:ext cx="14141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/>
              <a:t>МОДЕЛИ</a:t>
            </a:r>
          </a:p>
          <a:p>
            <a:r>
              <a:rPr lang="ru-RU" sz="1600" dirty="0"/>
              <a:t>ТЕОРИИ</a:t>
            </a:r>
          </a:p>
          <a:p>
            <a:r>
              <a:rPr lang="ru-RU" sz="1600" dirty="0"/>
              <a:t>ПУБЛИКАЦИИ</a:t>
            </a:r>
          </a:p>
        </p:txBody>
      </p:sp>
      <p:pic>
        <p:nvPicPr>
          <p:cNvPr id="1026" name="Picture 2" descr="ÐÐ°ÑÑÐ¸Ð½ÐºÐ¸ Ð¿Ð¾ Ð·Ð°Ð¿ÑÐ¾ÑÑ Ð°ÐºÐ°Ð´ÐµÐ¼Ð¿Ð°ÑÐº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9187" y="3161667"/>
            <a:ext cx="3401561" cy="2266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Двойная стрелка влево/вправо 1"/>
          <p:cNvSpPr/>
          <p:nvPr/>
        </p:nvSpPr>
        <p:spPr>
          <a:xfrm>
            <a:off x="4914783" y="4034971"/>
            <a:ext cx="1740726" cy="420915"/>
          </a:xfrm>
          <a:prstGeom prst="leftRightArrow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5625756" y="3628290"/>
            <a:ext cx="4960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?</a:t>
            </a:r>
          </a:p>
        </p:txBody>
      </p:sp>
      <p:sp>
        <p:nvSpPr>
          <p:cNvPr id="30" name="Дуга 29">
            <a:extLst>
              <a:ext uri="{FF2B5EF4-FFF2-40B4-BE49-F238E27FC236}">
                <a16:creationId xmlns:a16="http://schemas.microsoft.com/office/drawing/2014/main" id="{8A82CD5E-EA92-FD45-8218-E25492C7F020}"/>
              </a:ext>
            </a:extLst>
          </p:cNvPr>
          <p:cNvSpPr/>
          <p:nvPr/>
        </p:nvSpPr>
        <p:spPr>
          <a:xfrm rot="10800000">
            <a:off x="336466" y="138038"/>
            <a:ext cx="567558" cy="6678237"/>
          </a:xfrm>
          <a:prstGeom prst="arc">
            <a:avLst>
              <a:gd name="adj1" fmla="val 16200000"/>
              <a:gd name="adj2" fmla="val 5366946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B30336F-1B8E-D848-B561-7232B9888CF7}"/>
              </a:ext>
            </a:extLst>
          </p:cNvPr>
          <p:cNvSpPr txBox="1"/>
          <p:nvPr/>
        </p:nvSpPr>
        <p:spPr>
          <a:xfrm rot="16200000">
            <a:off x="-211662" y="3368977"/>
            <a:ext cx="7618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/>
              <a:t>НАУКА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19FC7C9-D7B0-494E-B951-71F9F40E9035}"/>
              </a:ext>
            </a:extLst>
          </p:cNvPr>
          <p:cNvSpPr txBox="1"/>
          <p:nvPr/>
        </p:nvSpPr>
        <p:spPr>
          <a:xfrm>
            <a:off x="2636270" y="802724"/>
            <a:ext cx="3123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ОБРАЗОВАТЕЛЬНЫЙ ПРОЦЕСС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93B9459-83BC-C245-B690-A9F58EF70F9E}"/>
              </a:ext>
            </a:extLst>
          </p:cNvPr>
          <p:cNvSpPr txBox="1"/>
          <p:nvPr/>
        </p:nvSpPr>
        <p:spPr>
          <a:xfrm>
            <a:off x="1744085" y="639654"/>
            <a:ext cx="9284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75000"/>
                  </a:schemeClr>
                </a:solidFill>
              </a:rPr>
              <a:t>НГУ</a:t>
            </a:r>
          </a:p>
        </p:txBody>
      </p:sp>
      <p:pic>
        <p:nvPicPr>
          <p:cNvPr id="4" name="Picture 2" descr="ÐÐ°ÑÑÐ¸Ð½ÐºÐ¸ Ð¿Ð¾ Ð·Ð°Ð¿ÑÐ¾ÑÑ Ð¸ÑÑ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448" y="2436129"/>
            <a:ext cx="1730034" cy="1145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750CB05E-3AC3-4E38-8526-8B639B67C991}"/>
              </a:ext>
            </a:extLst>
          </p:cNvPr>
          <p:cNvSpPr txBox="1"/>
          <p:nvPr/>
        </p:nvSpPr>
        <p:spPr>
          <a:xfrm>
            <a:off x="8793914" y="957087"/>
            <a:ext cx="4960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?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B59034E-6F2E-4E0E-A559-307E25D83CDB}"/>
              </a:ext>
            </a:extLst>
          </p:cNvPr>
          <p:cNvSpPr txBox="1"/>
          <p:nvPr/>
        </p:nvSpPr>
        <p:spPr>
          <a:xfrm>
            <a:off x="4481172" y="71556"/>
            <a:ext cx="1101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/>
              <a:t>Студенты</a:t>
            </a:r>
          </a:p>
        </p:txBody>
      </p:sp>
      <p:cxnSp>
        <p:nvCxnSpPr>
          <p:cNvPr id="43" name="Прямая со стрелкой 42">
            <a:extLst>
              <a:ext uri="{FF2B5EF4-FFF2-40B4-BE49-F238E27FC236}">
                <a16:creationId xmlns:a16="http://schemas.microsoft.com/office/drawing/2014/main" id="{DE252F94-3B7C-4752-B449-1D9A9F8C6E70}"/>
              </a:ext>
            </a:extLst>
          </p:cNvPr>
          <p:cNvCxnSpPr>
            <a:cxnSpLocks/>
          </p:cNvCxnSpPr>
          <p:nvPr/>
        </p:nvCxnSpPr>
        <p:spPr>
          <a:xfrm flipH="1">
            <a:off x="5624397" y="357188"/>
            <a:ext cx="14663" cy="400499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2" descr="http://conf.nsc.ru/files/conferences/expl2018/450691/hydro%20spring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0075" y="2429114"/>
            <a:ext cx="1578633" cy="1184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5480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3C82A31-0DC6-AD4D-A196-F6DE2097C7A5}"/>
              </a:ext>
            </a:extLst>
          </p:cNvPr>
          <p:cNvSpPr txBox="1"/>
          <p:nvPr/>
        </p:nvSpPr>
        <p:spPr>
          <a:xfrm>
            <a:off x="7426962" y="22377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/>
              <a:t>Продюсирование</a:t>
            </a: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9507FC-AA4E-634D-94D3-23E2D49045E5}"/>
              </a:ext>
            </a:extLst>
          </p:cNvPr>
          <p:cNvSpPr txBox="1"/>
          <p:nvPr/>
        </p:nvSpPr>
        <p:spPr>
          <a:xfrm>
            <a:off x="6166818" y="2731403"/>
            <a:ext cx="46446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Привлечение заказов на </a:t>
            </a:r>
            <a:r>
              <a:rPr lang="en-US" sz="1600" dirty="0"/>
              <a:t>R&amp;D</a:t>
            </a:r>
            <a:r>
              <a:rPr lang="ru-RU" sz="1600" dirty="0"/>
              <a:t>  с глобального рынка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F4B017-CE7D-984D-BB17-4B0850E83BF8}"/>
              </a:ext>
            </a:extLst>
          </p:cNvPr>
          <p:cNvSpPr txBox="1"/>
          <p:nvPr/>
        </p:nvSpPr>
        <p:spPr>
          <a:xfrm>
            <a:off x="6567544" y="3330882"/>
            <a:ext cx="4306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Вывод новых технологических компаний на рынок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4CBFEB-2C75-BE44-8F5E-53BF3FD7CE19}"/>
              </a:ext>
            </a:extLst>
          </p:cNvPr>
          <p:cNvSpPr/>
          <p:nvPr/>
        </p:nvSpPr>
        <p:spPr>
          <a:xfrm>
            <a:off x="8046905" y="5360926"/>
            <a:ext cx="1083807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/>
              <a:t>Контрактный </a:t>
            </a:r>
            <a:r>
              <a:rPr lang="ru-RU" sz="1100" dirty="0" err="1"/>
              <a:t>промдизайн</a:t>
            </a:r>
            <a:endParaRPr lang="ru-RU" sz="11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566D6F5-6042-0840-AD1A-684A02D058B1}"/>
              </a:ext>
            </a:extLst>
          </p:cNvPr>
          <p:cNvSpPr txBox="1"/>
          <p:nvPr/>
        </p:nvSpPr>
        <p:spPr>
          <a:xfrm>
            <a:off x="1833052" y="1652042"/>
            <a:ext cx="33661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ИССЛЕДОВАТЕЛЬСКИЙ ПРОЦЕСС</a:t>
            </a:r>
          </a:p>
          <a:p>
            <a:pPr algn="ctr"/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(институты СО РАН)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6FD94C69-1471-794A-9EC5-15F008B41F9F}"/>
              </a:ext>
            </a:extLst>
          </p:cNvPr>
          <p:cNvSpPr/>
          <p:nvPr/>
        </p:nvSpPr>
        <p:spPr>
          <a:xfrm>
            <a:off x="1866448" y="4709648"/>
            <a:ext cx="543100" cy="545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ИГ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68EF2113-16E1-8044-947E-AAAEBEC7DFC0}"/>
              </a:ext>
            </a:extLst>
          </p:cNvPr>
          <p:cNvSpPr/>
          <p:nvPr/>
        </p:nvSpPr>
        <p:spPr>
          <a:xfrm>
            <a:off x="3794208" y="5806476"/>
            <a:ext cx="543100" cy="545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И3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78130431-5516-9043-8FC8-15E29ACC20A9}"/>
              </a:ext>
            </a:extLst>
          </p:cNvPr>
          <p:cNvSpPr/>
          <p:nvPr/>
        </p:nvSpPr>
        <p:spPr>
          <a:xfrm>
            <a:off x="3798779" y="4713360"/>
            <a:ext cx="543100" cy="545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И2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94608B73-22B9-814D-934F-393F525EE8CB}"/>
              </a:ext>
            </a:extLst>
          </p:cNvPr>
          <p:cNvSpPr/>
          <p:nvPr/>
        </p:nvSpPr>
        <p:spPr>
          <a:xfrm>
            <a:off x="3776161" y="3620244"/>
            <a:ext cx="543100" cy="545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И1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B791771-DB86-9B4D-B9EF-BBFC14B92099}"/>
              </a:ext>
            </a:extLst>
          </p:cNvPr>
          <p:cNvSpPr txBox="1"/>
          <p:nvPr/>
        </p:nvSpPr>
        <p:spPr>
          <a:xfrm>
            <a:off x="6752238" y="1652042"/>
            <a:ext cx="372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ПРЕДПРИНИМАТЕЛЬСКИЙ ПРОЦЕСС</a:t>
            </a:r>
          </a:p>
        </p:txBody>
      </p:sp>
      <p:sp>
        <p:nvSpPr>
          <p:cNvPr id="20" name="Стрелка вправо 19">
            <a:extLst>
              <a:ext uri="{FF2B5EF4-FFF2-40B4-BE49-F238E27FC236}">
                <a16:creationId xmlns:a16="http://schemas.microsoft.com/office/drawing/2014/main" id="{4DF790A1-DA42-8548-B6C2-5E332F042F0D}"/>
              </a:ext>
            </a:extLst>
          </p:cNvPr>
          <p:cNvSpPr/>
          <p:nvPr/>
        </p:nvSpPr>
        <p:spPr>
          <a:xfrm>
            <a:off x="3918569" y="1388827"/>
            <a:ext cx="3276242" cy="1697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BAEA8930-2A59-F046-818E-711683BA22A4}"/>
              </a:ext>
            </a:extLst>
          </p:cNvPr>
          <p:cNvSpPr/>
          <p:nvPr/>
        </p:nvSpPr>
        <p:spPr>
          <a:xfrm>
            <a:off x="1604102" y="653165"/>
            <a:ext cx="9284615" cy="5770180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7DFD69A-F39D-EE45-8D78-5E6FB19B7F6C}"/>
              </a:ext>
            </a:extLst>
          </p:cNvPr>
          <p:cNvSpPr txBox="1"/>
          <p:nvPr/>
        </p:nvSpPr>
        <p:spPr>
          <a:xfrm>
            <a:off x="4105511" y="1165121"/>
            <a:ext cx="26236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/>
              <a:t>Подготовка исследователей</a:t>
            </a:r>
          </a:p>
        </p:txBody>
      </p:sp>
      <p:sp>
        <p:nvSpPr>
          <p:cNvPr id="23" name="Стрелка вправо 22">
            <a:extLst>
              <a:ext uri="{FF2B5EF4-FFF2-40B4-BE49-F238E27FC236}">
                <a16:creationId xmlns:a16="http://schemas.microsoft.com/office/drawing/2014/main" id="{F18960B1-C0B4-144E-9BA2-1F26D7F20046}"/>
              </a:ext>
            </a:extLst>
          </p:cNvPr>
          <p:cNvSpPr/>
          <p:nvPr/>
        </p:nvSpPr>
        <p:spPr>
          <a:xfrm>
            <a:off x="5878982" y="1089601"/>
            <a:ext cx="3276242" cy="1697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BD07D21-87BB-F340-B276-BE2FEBEC841E}"/>
              </a:ext>
            </a:extLst>
          </p:cNvPr>
          <p:cNvSpPr txBox="1"/>
          <p:nvPr/>
        </p:nvSpPr>
        <p:spPr>
          <a:xfrm>
            <a:off x="6861836" y="639530"/>
            <a:ext cx="22593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/>
              <a:t>Подготовка инженеров </a:t>
            </a:r>
            <a:br>
              <a:rPr lang="ru-RU" sz="1600" dirty="0"/>
            </a:br>
            <a:r>
              <a:rPr lang="ru-RU" sz="1600" dirty="0"/>
              <a:t>и предпринимателей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19FC7C9-D7B0-494E-B951-71F9F40E9035}"/>
              </a:ext>
            </a:extLst>
          </p:cNvPr>
          <p:cNvSpPr txBox="1"/>
          <p:nvPr/>
        </p:nvSpPr>
        <p:spPr>
          <a:xfrm>
            <a:off x="2636270" y="802724"/>
            <a:ext cx="3123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ОБРАЗОВАТЕЛЬНЫЙ ПРОЦЕСС</a:t>
            </a:r>
          </a:p>
        </p:txBody>
      </p: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59421D4F-1F41-A243-8F80-13169CCA2F2F}"/>
              </a:ext>
            </a:extLst>
          </p:cNvPr>
          <p:cNvCxnSpPr>
            <a:cxnSpLocks/>
          </p:cNvCxnSpPr>
          <p:nvPr/>
        </p:nvCxnSpPr>
        <p:spPr>
          <a:xfrm flipV="1">
            <a:off x="1604102" y="1553433"/>
            <a:ext cx="9284615" cy="12825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DCCBC4DF-82AA-3149-B701-2149D9C2271D}"/>
              </a:ext>
            </a:extLst>
          </p:cNvPr>
          <p:cNvCxnSpPr>
            <a:cxnSpLocks/>
          </p:cNvCxnSpPr>
          <p:nvPr/>
        </p:nvCxnSpPr>
        <p:spPr>
          <a:xfrm flipH="1" flipV="1">
            <a:off x="6058353" y="1593146"/>
            <a:ext cx="27597" cy="4758398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093B9459-83BC-C245-B690-A9F58EF70F9E}"/>
              </a:ext>
            </a:extLst>
          </p:cNvPr>
          <p:cNvSpPr txBox="1"/>
          <p:nvPr/>
        </p:nvSpPr>
        <p:spPr>
          <a:xfrm>
            <a:off x="9766513" y="637915"/>
            <a:ext cx="10919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75000"/>
                  </a:schemeClr>
                </a:solidFill>
              </a:rPr>
              <a:t>НОЦ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EBC8182-7B7B-114A-909A-1EC828547F0B}"/>
              </a:ext>
            </a:extLst>
          </p:cNvPr>
          <p:cNvSpPr txBox="1"/>
          <p:nvPr/>
        </p:nvSpPr>
        <p:spPr>
          <a:xfrm>
            <a:off x="5822781" y="63473"/>
            <a:ext cx="16654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Исследователи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A3D3FA1-4841-C542-80AE-15D860EE7D54}"/>
              </a:ext>
            </a:extLst>
          </p:cNvPr>
          <p:cNvSpPr txBox="1"/>
          <p:nvPr/>
        </p:nvSpPr>
        <p:spPr>
          <a:xfrm>
            <a:off x="8241058" y="90425"/>
            <a:ext cx="2296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Экспорт образования</a:t>
            </a:r>
          </a:p>
        </p:txBody>
      </p:sp>
      <p:cxnSp>
        <p:nvCxnSpPr>
          <p:cNvPr id="36" name="Прямая со стрелкой 35">
            <a:extLst>
              <a:ext uri="{FF2B5EF4-FFF2-40B4-BE49-F238E27FC236}">
                <a16:creationId xmlns:a16="http://schemas.microsoft.com/office/drawing/2014/main" id="{13EA5CD2-8523-D54D-81BB-B11D791708DC}"/>
              </a:ext>
            </a:extLst>
          </p:cNvPr>
          <p:cNvCxnSpPr>
            <a:stCxn id="33" idx="2"/>
          </p:cNvCxnSpPr>
          <p:nvPr/>
        </p:nvCxnSpPr>
        <p:spPr>
          <a:xfrm>
            <a:off x="6655509" y="432805"/>
            <a:ext cx="0" cy="495334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>
            <a:extLst>
              <a:ext uri="{FF2B5EF4-FFF2-40B4-BE49-F238E27FC236}">
                <a16:creationId xmlns:a16="http://schemas.microsoft.com/office/drawing/2014/main" id="{1927BACF-10B8-A842-9035-E503EDBB3C8D}"/>
              </a:ext>
            </a:extLst>
          </p:cNvPr>
          <p:cNvCxnSpPr>
            <a:cxnSpLocks/>
          </p:cNvCxnSpPr>
          <p:nvPr/>
        </p:nvCxnSpPr>
        <p:spPr>
          <a:xfrm flipH="1" flipV="1">
            <a:off x="9337413" y="372825"/>
            <a:ext cx="1" cy="427872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16D1E01C-11A0-6F4B-A937-DE7E998434AD}"/>
              </a:ext>
            </a:extLst>
          </p:cNvPr>
          <p:cNvSpPr/>
          <p:nvPr/>
        </p:nvSpPr>
        <p:spPr>
          <a:xfrm>
            <a:off x="6597345" y="5360926"/>
            <a:ext cx="1065510" cy="6052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/>
              <a:t>Контрактное производство</a:t>
            </a: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B8E9DD70-94F5-0347-8B14-9AB62BD1B405}"/>
              </a:ext>
            </a:extLst>
          </p:cNvPr>
          <p:cNvSpPr/>
          <p:nvPr/>
        </p:nvSpPr>
        <p:spPr>
          <a:xfrm>
            <a:off x="9488685" y="5378362"/>
            <a:ext cx="1083807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/>
              <a:t>Контрактный </a:t>
            </a:r>
            <a:r>
              <a:rPr lang="en-US" sz="1100" dirty="0"/>
              <a:t>IT</a:t>
            </a:r>
            <a:endParaRPr lang="ru-RU" sz="1100" dirty="0"/>
          </a:p>
        </p:txBody>
      </p:sp>
      <p:cxnSp>
        <p:nvCxnSpPr>
          <p:cNvPr id="42" name="Прямая со стрелкой 41">
            <a:extLst>
              <a:ext uri="{FF2B5EF4-FFF2-40B4-BE49-F238E27FC236}">
                <a16:creationId xmlns:a16="http://schemas.microsoft.com/office/drawing/2014/main" id="{198E64C3-57F0-9648-9953-2D950BD847D5}"/>
              </a:ext>
            </a:extLst>
          </p:cNvPr>
          <p:cNvCxnSpPr>
            <a:cxnSpLocks/>
            <a:stCxn id="16" idx="3"/>
            <a:endCxn id="18" idx="1"/>
          </p:cNvCxnSpPr>
          <p:nvPr/>
        </p:nvCxnSpPr>
        <p:spPr>
          <a:xfrm flipV="1">
            <a:off x="4341879" y="4982182"/>
            <a:ext cx="1389231" cy="3712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>
            <a:extLst>
              <a:ext uri="{FF2B5EF4-FFF2-40B4-BE49-F238E27FC236}">
                <a16:creationId xmlns:a16="http://schemas.microsoft.com/office/drawing/2014/main" id="{35230576-226B-6F48-B313-1815E35AAF20}"/>
              </a:ext>
            </a:extLst>
          </p:cNvPr>
          <p:cNvCxnSpPr>
            <a:cxnSpLocks/>
            <a:endCxn id="13" idx="3"/>
          </p:cNvCxnSpPr>
          <p:nvPr/>
        </p:nvCxnSpPr>
        <p:spPr>
          <a:xfrm flipH="1">
            <a:off x="2409548" y="4982182"/>
            <a:ext cx="137203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>
            <a:extLst>
              <a:ext uri="{FF2B5EF4-FFF2-40B4-BE49-F238E27FC236}">
                <a16:creationId xmlns:a16="http://schemas.microsoft.com/office/drawing/2014/main" id="{33B1598B-5065-8241-8E37-CA870D4D0460}"/>
              </a:ext>
            </a:extLst>
          </p:cNvPr>
          <p:cNvCxnSpPr>
            <a:cxnSpLocks/>
          </p:cNvCxnSpPr>
          <p:nvPr/>
        </p:nvCxnSpPr>
        <p:spPr>
          <a:xfrm>
            <a:off x="4315579" y="3858486"/>
            <a:ext cx="1414490" cy="985573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>
            <a:extLst>
              <a:ext uri="{FF2B5EF4-FFF2-40B4-BE49-F238E27FC236}">
                <a16:creationId xmlns:a16="http://schemas.microsoft.com/office/drawing/2014/main" id="{8D265797-C17D-A842-B915-A9EC2D016560}"/>
              </a:ext>
            </a:extLst>
          </p:cNvPr>
          <p:cNvCxnSpPr>
            <a:cxnSpLocks/>
          </p:cNvCxnSpPr>
          <p:nvPr/>
        </p:nvCxnSpPr>
        <p:spPr>
          <a:xfrm flipV="1">
            <a:off x="4333626" y="5124017"/>
            <a:ext cx="1409220" cy="954993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>
            <a:extLst>
              <a:ext uri="{FF2B5EF4-FFF2-40B4-BE49-F238E27FC236}">
                <a16:creationId xmlns:a16="http://schemas.microsoft.com/office/drawing/2014/main" id="{FCAC2F63-78B9-3E48-89A4-65C612B1385F}"/>
              </a:ext>
            </a:extLst>
          </p:cNvPr>
          <p:cNvCxnSpPr>
            <a:cxnSpLocks/>
            <a:stCxn id="17" idx="1"/>
          </p:cNvCxnSpPr>
          <p:nvPr/>
        </p:nvCxnSpPr>
        <p:spPr>
          <a:xfrm flipH="1">
            <a:off x="2409549" y="3892778"/>
            <a:ext cx="1366612" cy="968649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>
            <a:extLst>
              <a:ext uri="{FF2B5EF4-FFF2-40B4-BE49-F238E27FC236}">
                <a16:creationId xmlns:a16="http://schemas.microsoft.com/office/drawing/2014/main" id="{44290392-927B-2245-9D8A-DAEA5A6B0530}"/>
              </a:ext>
            </a:extLst>
          </p:cNvPr>
          <p:cNvCxnSpPr>
            <a:cxnSpLocks/>
          </p:cNvCxnSpPr>
          <p:nvPr/>
        </p:nvCxnSpPr>
        <p:spPr>
          <a:xfrm flipH="1" flipV="1">
            <a:off x="2397036" y="5094278"/>
            <a:ext cx="1405113" cy="97546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>
            <a:extLst>
              <a:ext uri="{FF2B5EF4-FFF2-40B4-BE49-F238E27FC236}">
                <a16:creationId xmlns:a16="http://schemas.microsoft.com/office/drawing/2014/main" id="{4D2C820E-7649-5447-8B4D-5D29AC094CED}"/>
              </a:ext>
            </a:extLst>
          </p:cNvPr>
          <p:cNvCxnSpPr>
            <a:cxnSpLocks/>
          </p:cNvCxnSpPr>
          <p:nvPr/>
        </p:nvCxnSpPr>
        <p:spPr>
          <a:xfrm flipH="1">
            <a:off x="1008581" y="4979709"/>
            <a:ext cx="869974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6361FEFB-9A34-6C43-BE87-78226CC027A9}"/>
              </a:ext>
            </a:extLst>
          </p:cNvPr>
          <p:cNvSpPr txBox="1"/>
          <p:nvPr/>
        </p:nvSpPr>
        <p:spPr>
          <a:xfrm>
            <a:off x="386177" y="3940395"/>
            <a:ext cx="14141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/>
              <a:t>МОДЕЛИ</a:t>
            </a:r>
          </a:p>
          <a:p>
            <a:r>
              <a:rPr lang="ru-RU" sz="1600" dirty="0"/>
              <a:t>ТЕОРИИ</a:t>
            </a:r>
          </a:p>
          <a:p>
            <a:r>
              <a:rPr lang="ru-RU" sz="1600" dirty="0"/>
              <a:t>ПУБЛИКАЦИИ</a:t>
            </a:r>
          </a:p>
        </p:txBody>
      </p:sp>
      <p:cxnSp>
        <p:nvCxnSpPr>
          <p:cNvPr id="72" name="Прямая со стрелкой 71">
            <a:extLst>
              <a:ext uri="{FF2B5EF4-FFF2-40B4-BE49-F238E27FC236}">
                <a16:creationId xmlns:a16="http://schemas.microsoft.com/office/drawing/2014/main" id="{4240591B-E87A-594F-A903-C629D5D1D2E2}"/>
              </a:ext>
            </a:extLst>
          </p:cNvPr>
          <p:cNvCxnSpPr>
            <a:cxnSpLocks/>
          </p:cNvCxnSpPr>
          <p:nvPr/>
        </p:nvCxnSpPr>
        <p:spPr>
          <a:xfrm flipH="1">
            <a:off x="5624397" y="357188"/>
            <a:ext cx="14663" cy="400499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>
            <a:extLst>
              <a:ext uri="{FF2B5EF4-FFF2-40B4-BE49-F238E27FC236}">
                <a16:creationId xmlns:a16="http://schemas.microsoft.com/office/drawing/2014/main" id="{8A8A1306-2CC5-2E4C-AAF2-9164BF186953}"/>
              </a:ext>
            </a:extLst>
          </p:cNvPr>
          <p:cNvCxnSpPr>
            <a:cxnSpLocks/>
          </p:cNvCxnSpPr>
          <p:nvPr/>
        </p:nvCxnSpPr>
        <p:spPr>
          <a:xfrm>
            <a:off x="10152993" y="4979709"/>
            <a:ext cx="1197393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id="{250E1D36-F704-984C-826D-A2DECF3085E4}"/>
              </a:ext>
            </a:extLst>
          </p:cNvPr>
          <p:cNvSpPr txBox="1"/>
          <p:nvPr/>
        </p:nvSpPr>
        <p:spPr>
          <a:xfrm>
            <a:off x="10864305" y="3751107"/>
            <a:ext cx="146033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/>
              <a:t>НОВЫЕ </a:t>
            </a:r>
            <a:br>
              <a:rPr lang="ru-RU" sz="1600" dirty="0"/>
            </a:br>
            <a:r>
              <a:rPr lang="ru-RU" sz="1600" dirty="0"/>
              <a:t>РЫНКИ, </a:t>
            </a:r>
            <a:br>
              <a:rPr lang="ru-RU" sz="1600" dirty="0"/>
            </a:br>
            <a:r>
              <a:rPr lang="ru-RU" sz="1600" dirty="0"/>
              <a:t>ТЕХНОЛОГИИ, </a:t>
            </a:r>
            <a:br>
              <a:rPr lang="ru-RU" sz="1600" dirty="0"/>
            </a:br>
            <a:r>
              <a:rPr lang="ru-RU" sz="1600" dirty="0"/>
              <a:t>ПРОДУКТЫ</a:t>
            </a:r>
          </a:p>
        </p:txBody>
      </p:sp>
      <p:sp>
        <p:nvSpPr>
          <p:cNvPr id="79" name="Дуга 78">
            <a:extLst>
              <a:ext uri="{FF2B5EF4-FFF2-40B4-BE49-F238E27FC236}">
                <a16:creationId xmlns:a16="http://schemas.microsoft.com/office/drawing/2014/main" id="{8A82CD5E-EA92-FD45-8218-E25492C7F020}"/>
              </a:ext>
            </a:extLst>
          </p:cNvPr>
          <p:cNvSpPr/>
          <p:nvPr/>
        </p:nvSpPr>
        <p:spPr>
          <a:xfrm>
            <a:off x="11370311" y="90425"/>
            <a:ext cx="567558" cy="6678237"/>
          </a:xfrm>
          <a:prstGeom prst="arc">
            <a:avLst>
              <a:gd name="adj1" fmla="val 16200000"/>
              <a:gd name="adj2" fmla="val 5366946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B30336F-1B8E-D848-B561-7232B9888CF7}"/>
              </a:ext>
            </a:extLst>
          </p:cNvPr>
          <p:cNvSpPr txBox="1"/>
          <p:nvPr/>
        </p:nvSpPr>
        <p:spPr>
          <a:xfrm rot="16200000">
            <a:off x="11038452" y="2953473"/>
            <a:ext cx="20851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/>
              <a:t>ГЛОБАЛЬНЫЙ РЫНОК</a:t>
            </a:r>
          </a:p>
        </p:txBody>
      </p:sp>
      <p:cxnSp>
        <p:nvCxnSpPr>
          <p:cNvPr id="82" name="Прямая со стрелкой 81">
            <a:extLst>
              <a:ext uri="{FF2B5EF4-FFF2-40B4-BE49-F238E27FC236}">
                <a16:creationId xmlns:a16="http://schemas.microsoft.com/office/drawing/2014/main" id="{4BCDDDAE-5865-4546-A9A8-050289C30A50}"/>
              </a:ext>
            </a:extLst>
          </p:cNvPr>
          <p:cNvCxnSpPr/>
          <p:nvPr/>
        </p:nvCxnSpPr>
        <p:spPr>
          <a:xfrm flipH="1">
            <a:off x="7031158" y="3069957"/>
            <a:ext cx="2627849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>
            <a:extLst>
              <a:ext uri="{FF2B5EF4-FFF2-40B4-BE49-F238E27FC236}">
                <a16:creationId xmlns:a16="http://schemas.microsoft.com/office/drawing/2014/main" id="{EC4B66D6-BC90-CB4E-80F5-B28CED617CB8}"/>
              </a:ext>
            </a:extLst>
          </p:cNvPr>
          <p:cNvCxnSpPr>
            <a:cxnSpLocks/>
          </p:cNvCxnSpPr>
          <p:nvPr/>
        </p:nvCxnSpPr>
        <p:spPr>
          <a:xfrm flipV="1">
            <a:off x="7015485" y="3694471"/>
            <a:ext cx="2896575" cy="815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Прямоугольник 86">
            <a:extLst>
              <a:ext uri="{FF2B5EF4-FFF2-40B4-BE49-F238E27FC236}">
                <a16:creationId xmlns:a16="http://schemas.microsoft.com/office/drawing/2014/main" id="{4233F627-D56C-5649-A185-83738F2CA0B8}"/>
              </a:ext>
            </a:extLst>
          </p:cNvPr>
          <p:cNvSpPr/>
          <p:nvPr/>
        </p:nvSpPr>
        <p:spPr>
          <a:xfrm>
            <a:off x="6246409" y="2256190"/>
            <a:ext cx="4544483" cy="15991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Прямоугольник 88">
            <a:extLst>
              <a:ext uri="{FF2B5EF4-FFF2-40B4-BE49-F238E27FC236}">
                <a16:creationId xmlns:a16="http://schemas.microsoft.com/office/drawing/2014/main" id="{6E2A090E-6826-974C-BC42-F3FDE7131791}"/>
              </a:ext>
            </a:extLst>
          </p:cNvPr>
          <p:cNvSpPr/>
          <p:nvPr/>
        </p:nvSpPr>
        <p:spPr>
          <a:xfrm>
            <a:off x="6323122" y="4156524"/>
            <a:ext cx="4467770" cy="204831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0" name="Прямая со стрелкой 89">
            <a:extLst>
              <a:ext uri="{FF2B5EF4-FFF2-40B4-BE49-F238E27FC236}">
                <a16:creationId xmlns:a16="http://schemas.microsoft.com/office/drawing/2014/main" id="{345C8CC1-DC6B-5344-B125-B2C1FDF07E67}"/>
              </a:ext>
            </a:extLst>
          </p:cNvPr>
          <p:cNvCxnSpPr>
            <a:cxnSpLocks/>
          </p:cNvCxnSpPr>
          <p:nvPr/>
        </p:nvCxnSpPr>
        <p:spPr>
          <a:xfrm flipV="1">
            <a:off x="7840294" y="3855331"/>
            <a:ext cx="1117" cy="301193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 стрелкой 92">
            <a:extLst>
              <a:ext uri="{FF2B5EF4-FFF2-40B4-BE49-F238E27FC236}">
                <a16:creationId xmlns:a16="http://schemas.microsoft.com/office/drawing/2014/main" id="{E8DA15F7-51D2-3142-B9FE-2AF9DCAEFDA0}"/>
              </a:ext>
            </a:extLst>
          </p:cNvPr>
          <p:cNvCxnSpPr>
            <a:cxnSpLocks/>
          </p:cNvCxnSpPr>
          <p:nvPr/>
        </p:nvCxnSpPr>
        <p:spPr>
          <a:xfrm flipV="1">
            <a:off x="8657569" y="3854022"/>
            <a:ext cx="1117" cy="301193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 стрелкой 95">
            <a:extLst>
              <a:ext uri="{FF2B5EF4-FFF2-40B4-BE49-F238E27FC236}">
                <a16:creationId xmlns:a16="http://schemas.microsoft.com/office/drawing/2014/main" id="{76906395-EF19-2147-A303-71DB8A7BD54E}"/>
              </a:ext>
            </a:extLst>
          </p:cNvPr>
          <p:cNvCxnSpPr>
            <a:cxnSpLocks/>
          </p:cNvCxnSpPr>
          <p:nvPr/>
        </p:nvCxnSpPr>
        <p:spPr>
          <a:xfrm flipH="1" flipV="1">
            <a:off x="9842359" y="4868346"/>
            <a:ext cx="1" cy="427872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 стрелкой 96">
            <a:extLst>
              <a:ext uri="{FF2B5EF4-FFF2-40B4-BE49-F238E27FC236}">
                <a16:creationId xmlns:a16="http://schemas.microsoft.com/office/drawing/2014/main" id="{4968198F-E43C-F440-99CD-61B23251F035}"/>
              </a:ext>
            </a:extLst>
          </p:cNvPr>
          <p:cNvCxnSpPr>
            <a:cxnSpLocks/>
          </p:cNvCxnSpPr>
          <p:nvPr/>
        </p:nvCxnSpPr>
        <p:spPr>
          <a:xfrm flipH="1" flipV="1">
            <a:off x="8583311" y="4830444"/>
            <a:ext cx="1" cy="427872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 стрелкой 97">
            <a:extLst>
              <a:ext uri="{FF2B5EF4-FFF2-40B4-BE49-F238E27FC236}">
                <a16:creationId xmlns:a16="http://schemas.microsoft.com/office/drawing/2014/main" id="{05333AA0-008E-7C42-A85D-1251B6BD38F0}"/>
              </a:ext>
            </a:extLst>
          </p:cNvPr>
          <p:cNvCxnSpPr>
            <a:cxnSpLocks/>
          </p:cNvCxnSpPr>
          <p:nvPr/>
        </p:nvCxnSpPr>
        <p:spPr>
          <a:xfrm flipH="1" flipV="1">
            <a:off x="7237460" y="4833788"/>
            <a:ext cx="1" cy="427872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0D018BD3-9C0F-5C47-ADE1-848B1B441199}"/>
              </a:ext>
            </a:extLst>
          </p:cNvPr>
          <p:cNvSpPr/>
          <p:nvPr/>
        </p:nvSpPr>
        <p:spPr>
          <a:xfrm>
            <a:off x="5731110" y="4709648"/>
            <a:ext cx="543100" cy="545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ПГ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93B9459-83BC-C245-B690-A9F58EF70F9E}"/>
              </a:ext>
            </a:extLst>
          </p:cNvPr>
          <p:cNvSpPr txBox="1"/>
          <p:nvPr/>
        </p:nvSpPr>
        <p:spPr>
          <a:xfrm>
            <a:off x="1744085" y="639654"/>
            <a:ext cx="9284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75000"/>
                  </a:schemeClr>
                </a:solidFill>
              </a:rPr>
              <a:t>НГУ</a:t>
            </a:r>
          </a:p>
        </p:txBody>
      </p:sp>
      <p:sp>
        <p:nvSpPr>
          <p:cNvPr id="54" name="Дуга 53">
            <a:extLst>
              <a:ext uri="{FF2B5EF4-FFF2-40B4-BE49-F238E27FC236}">
                <a16:creationId xmlns:a16="http://schemas.microsoft.com/office/drawing/2014/main" id="{8A82CD5E-EA92-FD45-8218-E25492C7F020}"/>
              </a:ext>
            </a:extLst>
          </p:cNvPr>
          <p:cNvSpPr/>
          <p:nvPr/>
        </p:nvSpPr>
        <p:spPr>
          <a:xfrm rot="10800000">
            <a:off x="336466" y="138038"/>
            <a:ext cx="567558" cy="6678237"/>
          </a:xfrm>
          <a:prstGeom prst="arc">
            <a:avLst>
              <a:gd name="adj1" fmla="val 16200000"/>
              <a:gd name="adj2" fmla="val 5366946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B30336F-1B8E-D848-B561-7232B9888CF7}"/>
              </a:ext>
            </a:extLst>
          </p:cNvPr>
          <p:cNvSpPr txBox="1"/>
          <p:nvPr/>
        </p:nvSpPr>
        <p:spPr>
          <a:xfrm rot="16200000">
            <a:off x="-211662" y="3368977"/>
            <a:ext cx="7618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/>
              <a:t>НАУКА</a:t>
            </a:r>
          </a:p>
        </p:txBody>
      </p:sp>
      <p:sp>
        <p:nvSpPr>
          <p:cNvPr id="61" name="Дуга 60">
            <a:extLst>
              <a:ext uri="{FF2B5EF4-FFF2-40B4-BE49-F238E27FC236}">
                <a16:creationId xmlns:a16="http://schemas.microsoft.com/office/drawing/2014/main" id="{8A82CD5E-EA92-FD45-8218-E25492C7F020}"/>
              </a:ext>
            </a:extLst>
          </p:cNvPr>
          <p:cNvSpPr/>
          <p:nvPr/>
        </p:nvSpPr>
        <p:spPr>
          <a:xfrm rot="5400000">
            <a:off x="5815178" y="1489752"/>
            <a:ext cx="436113" cy="10049308"/>
          </a:xfrm>
          <a:prstGeom prst="arc">
            <a:avLst>
              <a:gd name="adj1" fmla="val 16237771"/>
              <a:gd name="adj2" fmla="val 5366946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3918569" y="6378811"/>
            <a:ext cx="497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РЕГИОН – </a:t>
            </a:r>
            <a:r>
              <a:rPr lang="ru-RU" sz="1200" dirty="0"/>
              <a:t>(ЭКОНОМИЧЕСКИЕ И ЮРИДИЧЕСКИЕ ПРЕФЕРЕНЦИИ)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122172CE-7E73-F647-AF62-FF002EF515A1}"/>
              </a:ext>
            </a:extLst>
          </p:cNvPr>
          <p:cNvSpPr txBox="1"/>
          <p:nvPr/>
        </p:nvSpPr>
        <p:spPr>
          <a:xfrm>
            <a:off x="2489573" y="39244"/>
            <a:ext cx="3041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/>
              <a:t>Обучающиеся со всего мира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2E966E3-531E-4F4A-AE2A-0D81732D2415}"/>
              </a:ext>
            </a:extLst>
          </p:cNvPr>
          <p:cNvSpPr/>
          <p:nvPr/>
        </p:nvSpPr>
        <p:spPr>
          <a:xfrm>
            <a:off x="6861836" y="4351272"/>
            <a:ext cx="3285572" cy="4705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Контрактный </a:t>
            </a:r>
            <a:r>
              <a:rPr lang="en-US" dirty="0"/>
              <a:t>R&amp;D</a:t>
            </a:r>
          </a:p>
        </p:txBody>
      </p:sp>
      <p:pic>
        <p:nvPicPr>
          <p:cNvPr id="58" name="Picture 2" descr="http://conf.nsc.ru/files/conferences/expl2018/450691/hydro%20sprin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0075" y="2429114"/>
            <a:ext cx="1578633" cy="1184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2" descr="ÐÐ°ÑÑÐ¸Ð½ÐºÐ¸ Ð¿Ð¾ Ð·Ð°Ð¿ÑÐ¾ÑÑ Ð¸ÑÑ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448" y="2436129"/>
            <a:ext cx="1730034" cy="1145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6058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3C82A31-0DC6-AD4D-A196-F6DE2097C7A5}"/>
              </a:ext>
            </a:extLst>
          </p:cNvPr>
          <p:cNvSpPr txBox="1"/>
          <p:nvPr/>
        </p:nvSpPr>
        <p:spPr>
          <a:xfrm>
            <a:off x="7426962" y="22377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/>
              <a:t>Продюсирование</a:t>
            </a: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9507FC-AA4E-634D-94D3-23E2D49045E5}"/>
              </a:ext>
            </a:extLst>
          </p:cNvPr>
          <p:cNvSpPr txBox="1"/>
          <p:nvPr/>
        </p:nvSpPr>
        <p:spPr>
          <a:xfrm>
            <a:off x="6166818" y="2731403"/>
            <a:ext cx="46446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Привлечение заказов на </a:t>
            </a:r>
            <a:r>
              <a:rPr lang="en-US" sz="1600" dirty="0"/>
              <a:t>R&amp;D</a:t>
            </a:r>
            <a:r>
              <a:rPr lang="ru-RU" sz="1600" dirty="0"/>
              <a:t>  с глобального рынка 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14CBFEB-2C75-BE44-8F5E-53BF3FD7CE19}"/>
              </a:ext>
            </a:extLst>
          </p:cNvPr>
          <p:cNvSpPr/>
          <p:nvPr/>
        </p:nvSpPr>
        <p:spPr>
          <a:xfrm>
            <a:off x="8046905" y="5360926"/>
            <a:ext cx="1083807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/>
              <a:t>Контрактный </a:t>
            </a:r>
            <a:r>
              <a:rPr lang="ru-RU" sz="1100" dirty="0" err="1"/>
              <a:t>промдизайн</a:t>
            </a:r>
            <a:endParaRPr lang="ru-RU" sz="11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566D6F5-6042-0840-AD1A-684A02D058B1}"/>
              </a:ext>
            </a:extLst>
          </p:cNvPr>
          <p:cNvSpPr txBox="1"/>
          <p:nvPr/>
        </p:nvSpPr>
        <p:spPr>
          <a:xfrm>
            <a:off x="1833052" y="1652042"/>
            <a:ext cx="33661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ИССЛЕДОВАТЕЛЬСКИЙ ПРОЦЕСС</a:t>
            </a:r>
          </a:p>
          <a:p>
            <a:pPr algn="ctr"/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(институты СО РАН)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6FD94C69-1471-794A-9EC5-15F008B41F9F}"/>
              </a:ext>
            </a:extLst>
          </p:cNvPr>
          <p:cNvSpPr/>
          <p:nvPr/>
        </p:nvSpPr>
        <p:spPr>
          <a:xfrm>
            <a:off x="1866448" y="4709648"/>
            <a:ext cx="543100" cy="545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ИГ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68EF2113-16E1-8044-947E-AAAEBEC7DFC0}"/>
              </a:ext>
            </a:extLst>
          </p:cNvPr>
          <p:cNvSpPr/>
          <p:nvPr/>
        </p:nvSpPr>
        <p:spPr>
          <a:xfrm>
            <a:off x="3794208" y="5806476"/>
            <a:ext cx="543100" cy="545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И3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78130431-5516-9043-8FC8-15E29ACC20A9}"/>
              </a:ext>
            </a:extLst>
          </p:cNvPr>
          <p:cNvSpPr/>
          <p:nvPr/>
        </p:nvSpPr>
        <p:spPr>
          <a:xfrm>
            <a:off x="3798779" y="4713360"/>
            <a:ext cx="543100" cy="545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И2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94608B73-22B9-814D-934F-393F525EE8CB}"/>
              </a:ext>
            </a:extLst>
          </p:cNvPr>
          <p:cNvSpPr/>
          <p:nvPr/>
        </p:nvSpPr>
        <p:spPr>
          <a:xfrm>
            <a:off x="3776161" y="3620244"/>
            <a:ext cx="543100" cy="545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И1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B791771-DB86-9B4D-B9EF-BBFC14B92099}"/>
              </a:ext>
            </a:extLst>
          </p:cNvPr>
          <p:cNvSpPr txBox="1"/>
          <p:nvPr/>
        </p:nvSpPr>
        <p:spPr>
          <a:xfrm>
            <a:off x="6752238" y="1652042"/>
            <a:ext cx="372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ПРЕДПРИНИМАТЕЛЬСКИЙ ПРОЦЕСС</a:t>
            </a:r>
          </a:p>
        </p:txBody>
      </p:sp>
      <p:sp>
        <p:nvSpPr>
          <p:cNvPr id="20" name="Стрелка вправо 19">
            <a:extLst>
              <a:ext uri="{FF2B5EF4-FFF2-40B4-BE49-F238E27FC236}">
                <a16:creationId xmlns:a16="http://schemas.microsoft.com/office/drawing/2014/main" id="{4DF790A1-DA42-8548-B6C2-5E332F042F0D}"/>
              </a:ext>
            </a:extLst>
          </p:cNvPr>
          <p:cNvSpPr/>
          <p:nvPr/>
        </p:nvSpPr>
        <p:spPr>
          <a:xfrm>
            <a:off x="3918569" y="1388827"/>
            <a:ext cx="3276242" cy="1697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BAEA8930-2A59-F046-818E-711683BA22A4}"/>
              </a:ext>
            </a:extLst>
          </p:cNvPr>
          <p:cNvSpPr/>
          <p:nvPr/>
        </p:nvSpPr>
        <p:spPr>
          <a:xfrm>
            <a:off x="1604102" y="653165"/>
            <a:ext cx="9284615" cy="5770180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7DFD69A-F39D-EE45-8D78-5E6FB19B7F6C}"/>
              </a:ext>
            </a:extLst>
          </p:cNvPr>
          <p:cNvSpPr txBox="1"/>
          <p:nvPr/>
        </p:nvSpPr>
        <p:spPr>
          <a:xfrm>
            <a:off x="4105511" y="1165121"/>
            <a:ext cx="26236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/>
              <a:t>Подготовка исследователей</a:t>
            </a:r>
          </a:p>
        </p:txBody>
      </p:sp>
      <p:sp>
        <p:nvSpPr>
          <p:cNvPr id="23" name="Стрелка вправо 22">
            <a:extLst>
              <a:ext uri="{FF2B5EF4-FFF2-40B4-BE49-F238E27FC236}">
                <a16:creationId xmlns:a16="http://schemas.microsoft.com/office/drawing/2014/main" id="{F18960B1-C0B4-144E-9BA2-1F26D7F20046}"/>
              </a:ext>
            </a:extLst>
          </p:cNvPr>
          <p:cNvSpPr/>
          <p:nvPr/>
        </p:nvSpPr>
        <p:spPr>
          <a:xfrm>
            <a:off x="5878982" y="1089601"/>
            <a:ext cx="3276242" cy="1697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BD07D21-87BB-F340-B276-BE2FEBEC841E}"/>
              </a:ext>
            </a:extLst>
          </p:cNvPr>
          <p:cNvSpPr txBox="1"/>
          <p:nvPr/>
        </p:nvSpPr>
        <p:spPr>
          <a:xfrm>
            <a:off x="6861836" y="639530"/>
            <a:ext cx="22593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/>
              <a:t>Подготовка инженеров </a:t>
            </a:r>
            <a:br>
              <a:rPr lang="ru-RU" sz="1600" dirty="0"/>
            </a:br>
            <a:r>
              <a:rPr lang="ru-RU" sz="1600" dirty="0"/>
              <a:t>и предпринимателей</a:t>
            </a:r>
          </a:p>
        </p:txBody>
      </p: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59421D4F-1F41-A243-8F80-13169CCA2F2F}"/>
              </a:ext>
            </a:extLst>
          </p:cNvPr>
          <p:cNvCxnSpPr>
            <a:cxnSpLocks/>
          </p:cNvCxnSpPr>
          <p:nvPr/>
        </p:nvCxnSpPr>
        <p:spPr>
          <a:xfrm flipV="1">
            <a:off x="1604102" y="1553433"/>
            <a:ext cx="9284615" cy="12825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DCCBC4DF-82AA-3149-B701-2149D9C2271D}"/>
              </a:ext>
            </a:extLst>
          </p:cNvPr>
          <p:cNvCxnSpPr>
            <a:cxnSpLocks/>
          </p:cNvCxnSpPr>
          <p:nvPr/>
        </p:nvCxnSpPr>
        <p:spPr>
          <a:xfrm flipH="1" flipV="1">
            <a:off x="6058353" y="1593146"/>
            <a:ext cx="27597" cy="4758398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093B9459-83BC-C245-B690-A9F58EF70F9E}"/>
              </a:ext>
            </a:extLst>
          </p:cNvPr>
          <p:cNvSpPr txBox="1"/>
          <p:nvPr/>
        </p:nvSpPr>
        <p:spPr>
          <a:xfrm>
            <a:off x="9766513" y="637915"/>
            <a:ext cx="10919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75000"/>
                  </a:schemeClr>
                </a:solidFill>
              </a:rPr>
              <a:t>НОЦ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EBC8182-7B7B-114A-909A-1EC828547F0B}"/>
              </a:ext>
            </a:extLst>
          </p:cNvPr>
          <p:cNvSpPr txBox="1"/>
          <p:nvPr/>
        </p:nvSpPr>
        <p:spPr>
          <a:xfrm>
            <a:off x="5822781" y="63473"/>
            <a:ext cx="16654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Исследователи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A3D3FA1-4841-C542-80AE-15D860EE7D54}"/>
              </a:ext>
            </a:extLst>
          </p:cNvPr>
          <p:cNvSpPr txBox="1"/>
          <p:nvPr/>
        </p:nvSpPr>
        <p:spPr>
          <a:xfrm>
            <a:off x="8241058" y="90425"/>
            <a:ext cx="2296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Экспорт образования</a:t>
            </a:r>
          </a:p>
        </p:txBody>
      </p:sp>
      <p:cxnSp>
        <p:nvCxnSpPr>
          <p:cNvPr id="36" name="Прямая со стрелкой 35">
            <a:extLst>
              <a:ext uri="{FF2B5EF4-FFF2-40B4-BE49-F238E27FC236}">
                <a16:creationId xmlns:a16="http://schemas.microsoft.com/office/drawing/2014/main" id="{13EA5CD2-8523-D54D-81BB-B11D791708DC}"/>
              </a:ext>
            </a:extLst>
          </p:cNvPr>
          <p:cNvCxnSpPr>
            <a:stCxn id="33" idx="2"/>
          </p:cNvCxnSpPr>
          <p:nvPr/>
        </p:nvCxnSpPr>
        <p:spPr>
          <a:xfrm>
            <a:off x="6655509" y="432805"/>
            <a:ext cx="0" cy="495334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>
            <a:extLst>
              <a:ext uri="{FF2B5EF4-FFF2-40B4-BE49-F238E27FC236}">
                <a16:creationId xmlns:a16="http://schemas.microsoft.com/office/drawing/2014/main" id="{1927BACF-10B8-A842-9035-E503EDBB3C8D}"/>
              </a:ext>
            </a:extLst>
          </p:cNvPr>
          <p:cNvCxnSpPr>
            <a:cxnSpLocks/>
          </p:cNvCxnSpPr>
          <p:nvPr/>
        </p:nvCxnSpPr>
        <p:spPr>
          <a:xfrm flipH="1" flipV="1">
            <a:off x="9337413" y="372825"/>
            <a:ext cx="1" cy="427872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16D1E01C-11A0-6F4B-A937-DE7E998434AD}"/>
              </a:ext>
            </a:extLst>
          </p:cNvPr>
          <p:cNvSpPr/>
          <p:nvPr/>
        </p:nvSpPr>
        <p:spPr>
          <a:xfrm>
            <a:off x="6597345" y="5360926"/>
            <a:ext cx="1065510" cy="6052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/>
              <a:t>Контрактное производство</a:t>
            </a: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B8E9DD70-94F5-0347-8B14-9AB62BD1B405}"/>
              </a:ext>
            </a:extLst>
          </p:cNvPr>
          <p:cNvSpPr/>
          <p:nvPr/>
        </p:nvSpPr>
        <p:spPr>
          <a:xfrm>
            <a:off x="9488685" y="5378362"/>
            <a:ext cx="1083807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/>
              <a:t>Контрактный </a:t>
            </a:r>
            <a:r>
              <a:rPr lang="en-US" sz="1100" dirty="0"/>
              <a:t>IT</a:t>
            </a:r>
            <a:endParaRPr lang="ru-RU" sz="1100" dirty="0"/>
          </a:p>
        </p:txBody>
      </p:sp>
      <p:cxnSp>
        <p:nvCxnSpPr>
          <p:cNvPr id="42" name="Прямая со стрелкой 41">
            <a:extLst>
              <a:ext uri="{FF2B5EF4-FFF2-40B4-BE49-F238E27FC236}">
                <a16:creationId xmlns:a16="http://schemas.microsoft.com/office/drawing/2014/main" id="{198E64C3-57F0-9648-9953-2D950BD847D5}"/>
              </a:ext>
            </a:extLst>
          </p:cNvPr>
          <p:cNvCxnSpPr>
            <a:cxnSpLocks/>
            <a:stCxn id="16" idx="3"/>
            <a:endCxn id="18" idx="1"/>
          </p:cNvCxnSpPr>
          <p:nvPr/>
        </p:nvCxnSpPr>
        <p:spPr>
          <a:xfrm flipV="1">
            <a:off x="4341879" y="4982182"/>
            <a:ext cx="1389231" cy="3712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>
            <a:extLst>
              <a:ext uri="{FF2B5EF4-FFF2-40B4-BE49-F238E27FC236}">
                <a16:creationId xmlns:a16="http://schemas.microsoft.com/office/drawing/2014/main" id="{35230576-226B-6F48-B313-1815E35AAF20}"/>
              </a:ext>
            </a:extLst>
          </p:cNvPr>
          <p:cNvCxnSpPr>
            <a:cxnSpLocks/>
            <a:endCxn id="13" idx="3"/>
          </p:cNvCxnSpPr>
          <p:nvPr/>
        </p:nvCxnSpPr>
        <p:spPr>
          <a:xfrm flipH="1">
            <a:off x="2409548" y="4982182"/>
            <a:ext cx="137203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>
            <a:extLst>
              <a:ext uri="{FF2B5EF4-FFF2-40B4-BE49-F238E27FC236}">
                <a16:creationId xmlns:a16="http://schemas.microsoft.com/office/drawing/2014/main" id="{33B1598B-5065-8241-8E37-CA870D4D0460}"/>
              </a:ext>
            </a:extLst>
          </p:cNvPr>
          <p:cNvCxnSpPr>
            <a:cxnSpLocks/>
          </p:cNvCxnSpPr>
          <p:nvPr/>
        </p:nvCxnSpPr>
        <p:spPr>
          <a:xfrm>
            <a:off x="4315579" y="3858486"/>
            <a:ext cx="1414490" cy="985573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>
            <a:extLst>
              <a:ext uri="{FF2B5EF4-FFF2-40B4-BE49-F238E27FC236}">
                <a16:creationId xmlns:a16="http://schemas.microsoft.com/office/drawing/2014/main" id="{8D265797-C17D-A842-B915-A9EC2D016560}"/>
              </a:ext>
            </a:extLst>
          </p:cNvPr>
          <p:cNvCxnSpPr>
            <a:cxnSpLocks/>
          </p:cNvCxnSpPr>
          <p:nvPr/>
        </p:nvCxnSpPr>
        <p:spPr>
          <a:xfrm flipV="1">
            <a:off x="4333626" y="5124017"/>
            <a:ext cx="1409220" cy="954993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>
            <a:extLst>
              <a:ext uri="{FF2B5EF4-FFF2-40B4-BE49-F238E27FC236}">
                <a16:creationId xmlns:a16="http://schemas.microsoft.com/office/drawing/2014/main" id="{FCAC2F63-78B9-3E48-89A4-65C612B1385F}"/>
              </a:ext>
            </a:extLst>
          </p:cNvPr>
          <p:cNvCxnSpPr>
            <a:cxnSpLocks/>
            <a:stCxn id="17" idx="1"/>
          </p:cNvCxnSpPr>
          <p:nvPr/>
        </p:nvCxnSpPr>
        <p:spPr>
          <a:xfrm flipH="1">
            <a:off x="2409549" y="3892778"/>
            <a:ext cx="1366612" cy="968649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>
            <a:extLst>
              <a:ext uri="{FF2B5EF4-FFF2-40B4-BE49-F238E27FC236}">
                <a16:creationId xmlns:a16="http://schemas.microsoft.com/office/drawing/2014/main" id="{44290392-927B-2245-9D8A-DAEA5A6B0530}"/>
              </a:ext>
            </a:extLst>
          </p:cNvPr>
          <p:cNvCxnSpPr>
            <a:cxnSpLocks/>
          </p:cNvCxnSpPr>
          <p:nvPr/>
        </p:nvCxnSpPr>
        <p:spPr>
          <a:xfrm flipH="1" flipV="1">
            <a:off x="2397036" y="5094278"/>
            <a:ext cx="1405113" cy="97546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>
            <a:extLst>
              <a:ext uri="{FF2B5EF4-FFF2-40B4-BE49-F238E27FC236}">
                <a16:creationId xmlns:a16="http://schemas.microsoft.com/office/drawing/2014/main" id="{4D2C820E-7649-5447-8B4D-5D29AC094CED}"/>
              </a:ext>
            </a:extLst>
          </p:cNvPr>
          <p:cNvCxnSpPr>
            <a:cxnSpLocks/>
          </p:cNvCxnSpPr>
          <p:nvPr/>
        </p:nvCxnSpPr>
        <p:spPr>
          <a:xfrm flipH="1">
            <a:off x="1008581" y="4979709"/>
            <a:ext cx="869974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>
            <a:extLst>
              <a:ext uri="{FF2B5EF4-FFF2-40B4-BE49-F238E27FC236}">
                <a16:creationId xmlns:a16="http://schemas.microsoft.com/office/drawing/2014/main" id="{8A8A1306-2CC5-2E4C-AAF2-9164BF186953}"/>
              </a:ext>
            </a:extLst>
          </p:cNvPr>
          <p:cNvCxnSpPr>
            <a:cxnSpLocks/>
          </p:cNvCxnSpPr>
          <p:nvPr/>
        </p:nvCxnSpPr>
        <p:spPr>
          <a:xfrm>
            <a:off x="10152993" y="4979709"/>
            <a:ext cx="1197393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id="{250E1D36-F704-984C-826D-A2DECF3085E4}"/>
              </a:ext>
            </a:extLst>
          </p:cNvPr>
          <p:cNvSpPr txBox="1"/>
          <p:nvPr/>
        </p:nvSpPr>
        <p:spPr>
          <a:xfrm>
            <a:off x="10864305" y="3751107"/>
            <a:ext cx="146033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/>
              <a:t>НОВЫЕ </a:t>
            </a:r>
            <a:br>
              <a:rPr lang="ru-RU" sz="1600" dirty="0"/>
            </a:br>
            <a:r>
              <a:rPr lang="ru-RU" sz="1600" dirty="0"/>
              <a:t>РЫНКИ, </a:t>
            </a:r>
            <a:br>
              <a:rPr lang="ru-RU" sz="1600" dirty="0"/>
            </a:br>
            <a:r>
              <a:rPr lang="ru-RU" sz="1600" dirty="0"/>
              <a:t>ТЕХНОЛОГИИ, </a:t>
            </a:r>
            <a:br>
              <a:rPr lang="ru-RU" sz="1600" dirty="0"/>
            </a:br>
            <a:r>
              <a:rPr lang="ru-RU" sz="1600" dirty="0"/>
              <a:t>ПРОДУКТЫ</a:t>
            </a:r>
          </a:p>
        </p:txBody>
      </p:sp>
      <p:sp>
        <p:nvSpPr>
          <p:cNvPr id="79" name="Дуга 78">
            <a:extLst>
              <a:ext uri="{FF2B5EF4-FFF2-40B4-BE49-F238E27FC236}">
                <a16:creationId xmlns:a16="http://schemas.microsoft.com/office/drawing/2014/main" id="{8A82CD5E-EA92-FD45-8218-E25492C7F020}"/>
              </a:ext>
            </a:extLst>
          </p:cNvPr>
          <p:cNvSpPr/>
          <p:nvPr/>
        </p:nvSpPr>
        <p:spPr>
          <a:xfrm>
            <a:off x="11370311" y="90425"/>
            <a:ext cx="567558" cy="6678237"/>
          </a:xfrm>
          <a:prstGeom prst="arc">
            <a:avLst>
              <a:gd name="adj1" fmla="val 16200000"/>
              <a:gd name="adj2" fmla="val 5366946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B30336F-1B8E-D848-B561-7232B9888CF7}"/>
              </a:ext>
            </a:extLst>
          </p:cNvPr>
          <p:cNvSpPr txBox="1"/>
          <p:nvPr/>
        </p:nvSpPr>
        <p:spPr>
          <a:xfrm rot="16200000">
            <a:off x="11038452" y="2953473"/>
            <a:ext cx="20851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/>
              <a:t>ГЛОБАЛЬНЫЙ РЫНОК</a:t>
            </a:r>
          </a:p>
        </p:txBody>
      </p:sp>
      <p:cxnSp>
        <p:nvCxnSpPr>
          <p:cNvPr id="82" name="Прямая со стрелкой 81">
            <a:extLst>
              <a:ext uri="{FF2B5EF4-FFF2-40B4-BE49-F238E27FC236}">
                <a16:creationId xmlns:a16="http://schemas.microsoft.com/office/drawing/2014/main" id="{4BCDDDAE-5865-4546-A9A8-050289C30A50}"/>
              </a:ext>
            </a:extLst>
          </p:cNvPr>
          <p:cNvCxnSpPr/>
          <p:nvPr/>
        </p:nvCxnSpPr>
        <p:spPr>
          <a:xfrm flipH="1">
            <a:off x="7031158" y="3069957"/>
            <a:ext cx="2627849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>
            <a:extLst>
              <a:ext uri="{FF2B5EF4-FFF2-40B4-BE49-F238E27FC236}">
                <a16:creationId xmlns:a16="http://schemas.microsoft.com/office/drawing/2014/main" id="{EC4B66D6-BC90-CB4E-80F5-B28CED617CB8}"/>
              </a:ext>
            </a:extLst>
          </p:cNvPr>
          <p:cNvCxnSpPr>
            <a:cxnSpLocks/>
          </p:cNvCxnSpPr>
          <p:nvPr/>
        </p:nvCxnSpPr>
        <p:spPr>
          <a:xfrm flipV="1">
            <a:off x="6945073" y="3772249"/>
            <a:ext cx="2896575" cy="815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Прямоугольник 86">
            <a:extLst>
              <a:ext uri="{FF2B5EF4-FFF2-40B4-BE49-F238E27FC236}">
                <a16:creationId xmlns:a16="http://schemas.microsoft.com/office/drawing/2014/main" id="{4233F627-D56C-5649-A185-83738F2CA0B8}"/>
              </a:ext>
            </a:extLst>
          </p:cNvPr>
          <p:cNvSpPr/>
          <p:nvPr/>
        </p:nvSpPr>
        <p:spPr>
          <a:xfrm>
            <a:off x="6246409" y="2256190"/>
            <a:ext cx="4544483" cy="15991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Прямоугольник 88">
            <a:extLst>
              <a:ext uri="{FF2B5EF4-FFF2-40B4-BE49-F238E27FC236}">
                <a16:creationId xmlns:a16="http://schemas.microsoft.com/office/drawing/2014/main" id="{6E2A090E-6826-974C-BC42-F3FDE7131791}"/>
              </a:ext>
            </a:extLst>
          </p:cNvPr>
          <p:cNvSpPr/>
          <p:nvPr/>
        </p:nvSpPr>
        <p:spPr>
          <a:xfrm>
            <a:off x="6323122" y="4156524"/>
            <a:ext cx="4467770" cy="204831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0" name="Прямая со стрелкой 89">
            <a:extLst>
              <a:ext uri="{FF2B5EF4-FFF2-40B4-BE49-F238E27FC236}">
                <a16:creationId xmlns:a16="http://schemas.microsoft.com/office/drawing/2014/main" id="{345C8CC1-DC6B-5344-B125-B2C1FDF07E67}"/>
              </a:ext>
            </a:extLst>
          </p:cNvPr>
          <p:cNvCxnSpPr>
            <a:cxnSpLocks/>
          </p:cNvCxnSpPr>
          <p:nvPr/>
        </p:nvCxnSpPr>
        <p:spPr>
          <a:xfrm flipV="1">
            <a:off x="7840294" y="3855331"/>
            <a:ext cx="1117" cy="301193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 стрелкой 92">
            <a:extLst>
              <a:ext uri="{FF2B5EF4-FFF2-40B4-BE49-F238E27FC236}">
                <a16:creationId xmlns:a16="http://schemas.microsoft.com/office/drawing/2014/main" id="{E8DA15F7-51D2-3142-B9FE-2AF9DCAEFDA0}"/>
              </a:ext>
            </a:extLst>
          </p:cNvPr>
          <p:cNvCxnSpPr>
            <a:cxnSpLocks/>
          </p:cNvCxnSpPr>
          <p:nvPr/>
        </p:nvCxnSpPr>
        <p:spPr>
          <a:xfrm flipV="1">
            <a:off x="8657569" y="3854022"/>
            <a:ext cx="1117" cy="301193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Овал 93">
            <a:extLst>
              <a:ext uri="{FF2B5EF4-FFF2-40B4-BE49-F238E27FC236}">
                <a16:creationId xmlns:a16="http://schemas.microsoft.com/office/drawing/2014/main" id="{B2D300A6-1968-8F42-9658-C212C63235B8}"/>
              </a:ext>
            </a:extLst>
          </p:cNvPr>
          <p:cNvSpPr/>
          <p:nvPr/>
        </p:nvSpPr>
        <p:spPr>
          <a:xfrm>
            <a:off x="5563779" y="4286016"/>
            <a:ext cx="991851" cy="131359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0" name="Прямая соединительная линия 99">
            <a:extLst>
              <a:ext uri="{FF2B5EF4-FFF2-40B4-BE49-F238E27FC236}">
                <a16:creationId xmlns:a16="http://schemas.microsoft.com/office/drawing/2014/main" id="{3EBB416F-9461-5E42-8274-8727568662AC}"/>
              </a:ext>
            </a:extLst>
          </p:cNvPr>
          <p:cNvCxnSpPr>
            <a:cxnSpLocks/>
          </p:cNvCxnSpPr>
          <p:nvPr/>
        </p:nvCxnSpPr>
        <p:spPr>
          <a:xfrm>
            <a:off x="6059705" y="4286016"/>
            <a:ext cx="0" cy="131359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0D018BD3-9C0F-5C47-ADE1-848B1B441199}"/>
              </a:ext>
            </a:extLst>
          </p:cNvPr>
          <p:cNvSpPr/>
          <p:nvPr/>
        </p:nvSpPr>
        <p:spPr>
          <a:xfrm>
            <a:off x="5731110" y="4709648"/>
            <a:ext cx="543100" cy="545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ПГ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19FC7C9-D7B0-494E-B951-71F9F40E9035}"/>
              </a:ext>
            </a:extLst>
          </p:cNvPr>
          <p:cNvSpPr txBox="1"/>
          <p:nvPr/>
        </p:nvSpPr>
        <p:spPr>
          <a:xfrm>
            <a:off x="2636270" y="802724"/>
            <a:ext cx="3123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ОБРАЗОВАТЕЛЬНЫЙ ПРОЦЕСС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361FEFB-9A34-6C43-BE87-78226CC027A9}"/>
              </a:ext>
            </a:extLst>
          </p:cNvPr>
          <p:cNvSpPr txBox="1"/>
          <p:nvPr/>
        </p:nvSpPr>
        <p:spPr>
          <a:xfrm>
            <a:off x="386177" y="3940395"/>
            <a:ext cx="14141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/>
              <a:t>МОДЕЛИ</a:t>
            </a:r>
          </a:p>
          <a:p>
            <a:r>
              <a:rPr lang="ru-RU" sz="1600" dirty="0"/>
              <a:t>ТЕОРИИ</a:t>
            </a:r>
          </a:p>
          <a:p>
            <a:r>
              <a:rPr lang="ru-RU" sz="1600" dirty="0"/>
              <a:t>ПУБЛИКАЦИИ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93B9459-83BC-C245-B690-A9F58EF70F9E}"/>
              </a:ext>
            </a:extLst>
          </p:cNvPr>
          <p:cNvSpPr txBox="1"/>
          <p:nvPr/>
        </p:nvSpPr>
        <p:spPr>
          <a:xfrm>
            <a:off x="1744085" y="639654"/>
            <a:ext cx="9284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75000"/>
                  </a:schemeClr>
                </a:solidFill>
              </a:rPr>
              <a:t>НГУ</a:t>
            </a:r>
          </a:p>
        </p:txBody>
      </p:sp>
      <p:sp>
        <p:nvSpPr>
          <p:cNvPr id="61" name="Дуга 60">
            <a:extLst>
              <a:ext uri="{FF2B5EF4-FFF2-40B4-BE49-F238E27FC236}">
                <a16:creationId xmlns:a16="http://schemas.microsoft.com/office/drawing/2014/main" id="{8A82CD5E-EA92-FD45-8218-E25492C7F020}"/>
              </a:ext>
            </a:extLst>
          </p:cNvPr>
          <p:cNvSpPr/>
          <p:nvPr/>
        </p:nvSpPr>
        <p:spPr>
          <a:xfrm rot="10800000">
            <a:off x="336466" y="138038"/>
            <a:ext cx="567558" cy="6678237"/>
          </a:xfrm>
          <a:prstGeom prst="arc">
            <a:avLst>
              <a:gd name="adj1" fmla="val 16200000"/>
              <a:gd name="adj2" fmla="val 5366946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B30336F-1B8E-D848-B561-7232B9888CF7}"/>
              </a:ext>
            </a:extLst>
          </p:cNvPr>
          <p:cNvSpPr txBox="1"/>
          <p:nvPr/>
        </p:nvSpPr>
        <p:spPr>
          <a:xfrm rot="16200000">
            <a:off x="-211662" y="3368977"/>
            <a:ext cx="7618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/>
              <a:t>НАУКА</a:t>
            </a:r>
          </a:p>
        </p:txBody>
      </p:sp>
      <p:sp>
        <p:nvSpPr>
          <p:cNvPr id="63" name="Дуга 62">
            <a:extLst>
              <a:ext uri="{FF2B5EF4-FFF2-40B4-BE49-F238E27FC236}">
                <a16:creationId xmlns:a16="http://schemas.microsoft.com/office/drawing/2014/main" id="{8A82CD5E-EA92-FD45-8218-E25492C7F020}"/>
              </a:ext>
            </a:extLst>
          </p:cNvPr>
          <p:cNvSpPr/>
          <p:nvPr/>
        </p:nvSpPr>
        <p:spPr>
          <a:xfrm rot="5400000">
            <a:off x="5815178" y="1489752"/>
            <a:ext cx="436113" cy="10049308"/>
          </a:xfrm>
          <a:prstGeom prst="arc">
            <a:avLst>
              <a:gd name="adj1" fmla="val 16237771"/>
              <a:gd name="adj2" fmla="val 5366946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TextBox 63"/>
          <p:cNvSpPr txBox="1"/>
          <p:nvPr/>
        </p:nvSpPr>
        <p:spPr>
          <a:xfrm>
            <a:off x="3918569" y="6378811"/>
            <a:ext cx="497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РЕГИОН – </a:t>
            </a:r>
            <a:r>
              <a:rPr lang="ru-RU" sz="1200" dirty="0"/>
              <a:t>(ЭКОНОМИЧЕСКИЕ И ЮРИДИЧЕСКИЕ ПРЕФЕРЕНЦИИ)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22172CE-7E73-F647-AF62-FF002EF515A1}"/>
              </a:ext>
            </a:extLst>
          </p:cNvPr>
          <p:cNvSpPr txBox="1"/>
          <p:nvPr/>
        </p:nvSpPr>
        <p:spPr>
          <a:xfrm>
            <a:off x="2489573" y="39244"/>
            <a:ext cx="3041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/>
              <a:t>Обучающиеся со всего мира</a:t>
            </a:r>
          </a:p>
        </p:txBody>
      </p:sp>
      <p:cxnSp>
        <p:nvCxnSpPr>
          <p:cNvPr id="60" name="Прямая со стрелкой 59">
            <a:extLst>
              <a:ext uri="{FF2B5EF4-FFF2-40B4-BE49-F238E27FC236}">
                <a16:creationId xmlns:a16="http://schemas.microsoft.com/office/drawing/2014/main" id="{622B109D-97AF-4282-9AB5-7317D494B08A}"/>
              </a:ext>
            </a:extLst>
          </p:cNvPr>
          <p:cNvCxnSpPr>
            <a:cxnSpLocks/>
          </p:cNvCxnSpPr>
          <p:nvPr/>
        </p:nvCxnSpPr>
        <p:spPr>
          <a:xfrm flipH="1" flipV="1">
            <a:off x="9842359" y="4868346"/>
            <a:ext cx="1" cy="427872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>
            <a:extLst>
              <a:ext uri="{FF2B5EF4-FFF2-40B4-BE49-F238E27FC236}">
                <a16:creationId xmlns:a16="http://schemas.microsoft.com/office/drawing/2014/main" id="{7C4B6219-97C3-4FB9-A5B7-03D0F249365B}"/>
              </a:ext>
            </a:extLst>
          </p:cNvPr>
          <p:cNvCxnSpPr>
            <a:cxnSpLocks/>
          </p:cNvCxnSpPr>
          <p:nvPr/>
        </p:nvCxnSpPr>
        <p:spPr>
          <a:xfrm flipH="1" flipV="1">
            <a:off x="8583311" y="4830444"/>
            <a:ext cx="1" cy="427872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 стрелкой 66">
            <a:extLst>
              <a:ext uri="{FF2B5EF4-FFF2-40B4-BE49-F238E27FC236}">
                <a16:creationId xmlns:a16="http://schemas.microsoft.com/office/drawing/2014/main" id="{2421F8BB-124F-4090-8A01-A44BA1B5CDA2}"/>
              </a:ext>
            </a:extLst>
          </p:cNvPr>
          <p:cNvCxnSpPr>
            <a:cxnSpLocks/>
          </p:cNvCxnSpPr>
          <p:nvPr/>
        </p:nvCxnSpPr>
        <p:spPr>
          <a:xfrm flipH="1" flipV="1">
            <a:off x="7237460" y="4833788"/>
            <a:ext cx="1" cy="427872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Прямоугольник 67">
            <a:extLst>
              <a:ext uri="{FF2B5EF4-FFF2-40B4-BE49-F238E27FC236}">
                <a16:creationId xmlns:a16="http://schemas.microsoft.com/office/drawing/2014/main" id="{C5CDBCC4-82B4-48C1-9A77-C3E3940D339B}"/>
              </a:ext>
            </a:extLst>
          </p:cNvPr>
          <p:cNvSpPr/>
          <p:nvPr/>
        </p:nvSpPr>
        <p:spPr>
          <a:xfrm>
            <a:off x="6861836" y="4351272"/>
            <a:ext cx="3285572" cy="4705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Контрактный </a:t>
            </a:r>
            <a:r>
              <a:rPr lang="en-US" dirty="0"/>
              <a:t>R&amp;D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1198865-0EAE-402D-87FD-1DF89A3DCE5D}"/>
              </a:ext>
            </a:extLst>
          </p:cNvPr>
          <p:cNvSpPr txBox="1"/>
          <p:nvPr/>
        </p:nvSpPr>
        <p:spPr>
          <a:xfrm>
            <a:off x="6567544" y="3330882"/>
            <a:ext cx="4306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Вывод новых технологических компаний на рынок</a:t>
            </a:r>
          </a:p>
        </p:txBody>
      </p:sp>
      <p:pic>
        <p:nvPicPr>
          <p:cNvPr id="70" name="Picture 2" descr="http://conf.nsc.ru/files/conferences/expl2018/450691/hydro%20sprin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0075" y="2429114"/>
            <a:ext cx="1578633" cy="1184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2" descr="ÐÐ°ÑÑÐ¸Ð½ÐºÐ¸ Ð¿Ð¾ Ð·Ð°Ð¿ÑÐ¾ÑÑ Ð¸ÑÑ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448" y="2436129"/>
            <a:ext cx="1730034" cy="1145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3" name="Прямая со стрелкой 72">
            <a:extLst>
              <a:ext uri="{FF2B5EF4-FFF2-40B4-BE49-F238E27FC236}">
                <a16:creationId xmlns:a16="http://schemas.microsoft.com/office/drawing/2014/main" id="{4240591B-E87A-594F-A903-C629D5D1D2E2}"/>
              </a:ext>
            </a:extLst>
          </p:cNvPr>
          <p:cNvCxnSpPr>
            <a:cxnSpLocks/>
          </p:cNvCxnSpPr>
          <p:nvPr/>
        </p:nvCxnSpPr>
        <p:spPr>
          <a:xfrm flipH="1">
            <a:off x="5624397" y="357188"/>
            <a:ext cx="14663" cy="400499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20758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589</Words>
  <Application>Microsoft Office PowerPoint</Application>
  <PresentationFormat>Широкоэкранный</PresentationFormat>
  <Paragraphs>172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Тема Office</vt:lpstr>
      <vt:lpstr>Принципы формирования НОЦ как центров мирового уровня</vt:lpstr>
      <vt:lpstr>Федеральный проект «Развитие научной и научно-производственной кооперации»</vt:lpstr>
      <vt:lpstr>Презентация PowerPoint</vt:lpstr>
      <vt:lpstr>Источники ресурсов развития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Организационные шаги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ГРУППА «СТРАТЕГИЯ»</dc:title>
  <dc:creator>Лектор</dc:creator>
  <cp:lastModifiedBy>Golovin Sergey</cp:lastModifiedBy>
  <cp:revision>18</cp:revision>
  <dcterms:created xsi:type="dcterms:W3CDTF">2018-12-07T12:22:05Z</dcterms:created>
  <dcterms:modified xsi:type="dcterms:W3CDTF">2019-01-25T05:23:09Z</dcterms:modified>
</cp:coreProperties>
</file>