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6" r:id="rId2"/>
    <p:sldId id="257" r:id="rId3"/>
    <p:sldId id="258" r:id="rId4"/>
    <p:sldId id="284" r:id="rId5"/>
    <p:sldId id="259" r:id="rId6"/>
    <p:sldId id="272" r:id="rId7"/>
    <p:sldId id="273" r:id="rId8"/>
    <p:sldId id="277" r:id="rId9"/>
    <p:sldId id="278" r:id="rId10"/>
    <p:sldId id="279" r:id="rId11"/>
    <p:sldId id="280" r:id="rId12"/>
    <p:sldId id="282" r:id="rId13"/>
    <p:sldId id="260" r:id="rId14"/>
    <p:sldId id="261" r:id="rId15"/>
    <p:sldId id="262" r:id="rId16"/>
    <p:sldId id="263" r:id="rId17"/>
    <p:sldId id="264" r:id="rId18"/>
    <p:sldId id="286" r:id="rId19"/>
    <p:sldId id="266" r:id="rId20"/>
    <p:sldId id="285" r:id="rId21"/>
    <p:sldId id="267" r:id="rId22"/>
    <p:sldId id="265" r:id="rId23"/>
  </p:sldIdLst>
  <p:sldSz cx="12192000" cy="6858000"/>
  <p:notesSz cx="9144000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59"/>
  </p:normalViewPr>
  <p:slideViewPr>
    <p:cSldViewPr snapToGrid="0" snapToObjects="1">
      <p:cViewPr>
        <p:scale>
          <a:sx n="85" d="100"/>
          <a:sy n="85" d="100"/>
        </p:scale>
        <p:origin x="1496" y="6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07E635EE-116D-D74F-B5D5-F3E6317AC9D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1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C3F61A60-FFE4-A847-979E-CDB8CD4ABE1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179484" y="1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79BCBD-9607-B74E-A78F-7FD1E821BC03}" type="datetimeFigureOut">
              <a:rPr lang="ru-RU" smtClean="0"/>
              <a:t>25.01.2019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42C14002-0912-4B4B-8257-4B9AE40C241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C82E064C-57F4-7140-9622-099120D20BE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4F8A7E-0F7A-7C4C-ADAA-ED7683DD4A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76193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179484" y="1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9E2075-8E93-3D43-B7C6-473739F43154}" type="datetimeFigureOut">
              <a:rPr lang="ru-RU" smtClean="0"/>
              <a:t>25.01.2019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02C6A4-E492-574E-9F1A-F7BE270B02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88688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D1F2DD-8612-3B4A-80F4-F7F77506A4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FE9D242-5F8F-5541-8FF7-22C773EFAE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B5D1DA0-0C44-2747-A982-CA5B35215A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A81E8-E48A-614C-8913-46167D66B267}" type="datetime1">
              <a:rPr lang="ru-RU" smtClean="0"/>
              <a:t>25.01.2019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927F793-37CB-844E-B224-C512CAB87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B78C2C2-8242-364B-AF2A-19303E01AA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BFDE9-9B2C-BC4C-A3A7-DDE2501AD3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78219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411EF54-FEE4-904C-A971-6B9930321B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40D726A8-999A-9A45-B46E-052DBE160D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5829D92-22FD-7A43-AB5C-E057599147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F629C-CD40-3942-9EE3-2F74AB36B1A3}" type="datetime1">
              <a:rPr lang="ru-RU" smtClean="0"/>
              <a:t>25.01.2019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6968293-12DC-654B-9D1A-0D64B8CFD8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FCA61B9-8D98-F648-AD1B-62A251ACB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BFDE9-9B2C-BC4C-A3A7-DDE2501AD3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0147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13FE96B1-B4AD-1A43-83C7-CADD1DF898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79D1933-6196-9242-BEAD-D2142CCD0A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E418ABC-416C-D744-84C1-C30FE77E8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D444E-7882-164E-81CE-84A9D2E269B9}" type="datetime1">
              <a:rPr lang="ru-RU" smtClean="0"/>
              <a:t>25.01.2019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1F7A56C-8C4F-2A4B-BDE3-54EEEB1507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8D62F38-D805-3D4D-B378-C0A72BCEE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BFDE9-9B2C-BC4C-A3A7-DDE2501AD3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865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48E429-6F8A-5847-B01B-4668FC43BE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13B5852-7DCD-DF48-B443-5E9CC344E5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017EA88-BD69-8241-B209-37C291037B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3C437-0132-ED4B-A153-94E6F69AE7AE}" type="datetime1">
              <a:rPr lang="ru-RU" smtClean="0"/>
              <a:t>25.01.2019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2836B67-E852-B045-8FA4-A7D44F4301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57B9726-1172-7543-A57A-6EE570971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BFDE9-9B2C-BC4C-A3A7-DDE2501AD3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0128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4D51071-80DD-844C-A3D2-30228E0503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557D45E-AEFA-3A42-AA7C-118DAA5DF1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8273FEF-E910-7A49-AC95-E119BF174E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591AB-CBE2-A648-B001-4AA3308F74AB}" type="datetime1">
              <a:rPr lang="ru-RU" smtClean="0"/>
              <a:t>25.01.2019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5F0D553-D44C-FE4B-B512-91B76ECB2E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8E19873-80A8-3646-AA0E-A19F9DFE93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BFDE9-9B2C-BC4C-A3A7-DDE2501AD3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13249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796485-4A26-7642-AF7E-57CC0B7612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36684AB-88F4-2B4F-82BB-6872264AE8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CF8E45B-AE28-1743-8ECE-43D5A01C07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0F396D8-F5A9-4744-8881-50588E3849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42EE9-2662-7C41-A1F7-1CF5660FDEFB}" type="datetime1">
              <a:rPr lang="ru-RU" smtClean="0"/>
              <a:t>25.01.2019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5DA40DF-EC98-0149-BA62-F752FA3DF1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9E07ED5-E555-7240-BEC7-EC0A30443B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BFDE9-9B2C-BC4C-A3A7-DDE2501AD3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465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3839612-6F51-B74D-9652-FD5C6CA96E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3C8FBA1-3083-314A-8D7B-A998521833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BAF51C1-C1AC-5743-B54D-0FCBAD4EF9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1006227C-6BC5-0740-8A7E-BAD801706FB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D8E69B06-A69C-7E41-BDC8-21186E40255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889346EC-3576-6B45-A837-761ACAADD3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C2E9B-FDA0-5648-848E-2EF17BD946E3}" type="datetime1">
              <a:rPr lang="ru-RU" smtClean="0"/>
              <a:t>25.01.2019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2AC2F996-C435-3A44-BED1-AED716AF61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DF7BD11C-427D-064F-8972-C359AA811C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BFDE9-9B2C-BC4C-A3A7-DDE2501AD3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05327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94CB770-FA82-6D47-B9DD-AE258C33CB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61173151-F3FD-FF4B-B68D-4AB98DFDE8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D100D-2062-7644-9324-AED9651F4EC1}" type="datetime1">
              <a:rPr lang="ru-RU" smtClean="0"/>
              <a:t>25.01.2019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FEACE398-E5C4-6642-80BA-388E3A328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A52EF777-DC40-C349-8B70-292DE2CF2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BFDE9-9B2C-BC4C-A3A7-DDE2501AD3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8723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5D6095F4-2C8A-F043-A5C1-3AE9EAFA00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30A2E-7E5C-E945-8B73-3084526F90F8}" type="datetime1">
              <a:rPr lang="ru-RU" smtClean="0"/>
              <a:t>25.01.2019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561DCB61-3A35-FB4C-A278-C3C8D0565B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689B746-227C-D545-83B9-52BF24EEB0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BFDE9-9B2C-BC4C-A3A7-DDE2501AD3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47637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B52403B-7980-2448-8BFC-1608424222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931C554-58AF-5F44-95AE-F8AEAF2BCC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783497B-7E92-994C-81FF-A43B21653D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880540A-2970-0845-8EC1-A022CC4057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32469-270A-104D-BCD3-BFD94F0B5BD0}" type="datetime1">
              <a:rPr lang="ru-RU" smtClean="0"/>
              <a:t>25.01.2019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9B43ECE-AC73-4845-8DFB-1281ED0AA8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1CC947D-E96A-DE4F-B6DD-7149114CD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BFDE9-9B2C-BC4C-A3A7-DDE2501AD3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16308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F2E8CC-3A2F-4D41-9A8A-359646DEDF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64A878D6-F3D8-9845-99A9-0BA17F3943A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377077B-DA08-414B-A2F1-6907B10BCE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5DF79A1-4444-D74E-91F8-4D09DB9DF6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FF068-13ED-1B4B-9D93-E26D082F8215}" type="datetime1">
              <a:rPr lang="ru-RU" smtClean="0"/>
              <a:t>25.01.2019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1C083A2-4056-3C45-997F-1F34E4DB1D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AA768F6-0716-494F-BBDD-8C8A100DE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BFDE9-9B2C-BC4C-A3A7-DDE2501AD3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52857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70B3C8A-6B2E-214A-BF4C-EFB228DD04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D2D9DF2-D031-F947-9BD5-2021F4AF6A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770DB16-EA57-7043-A69F-270A8F37E7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CC27C4-F75F-7A45-8F23-EB2673B873B0}" type="datetime1">
              <a:rPr lang="ru-RU" smtClean="0"/>
              <a:t>25.01.2019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EAF0721-1C7B-C94E-A0FD-5DCB61A967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FA7E904-49E9-CE46-AFB7-A7D7F25BAA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2BFDE9-9B2C-BC4C-A3A7-DDE2501AD3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1639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21E75B4-285B-1048-84E9-80493B163F4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artisticBlur/>
                    </a14:imgEffect>
                  </a14:imgLayer>
                </a14:imgProps>
              </a:ext>
            </a:extLst>
          </a:blip>
          <a:srcRect b="28084"/>
          <a:stretch/>
        </p:blipFill>
        <p:spPr>
          <a:xfrm>
            <a:off x="0" y="0"/>
            <a:ext cx="12192000" cy="7014411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D99FED-BCD9-B541-A691-0DC2B4B397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9862" y="849041"/>
            <a:ext cx="10780295" cy="5159918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Отчет о работе группы «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IV.</a:t>
            </a:r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 Кадры» </a:t>
            </a:r>
            <a:b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на стратегической сессии «Национальный проект НАУКА: механизмы, инструменты, реализация» в ходе рабочего визита Министра науки и высшего образования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РФ </a:t>
            </a:r>
            <a:b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и его заместителей в Новосибирск, </a:t>
            </a:r>
            <a:b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24—25 января 2019 г.</a:t>
            </a:r>
          </a:p>
        </p:txBody>
      </p:sp>
    </p:spTree>
    <p:extLst>
      <p:ext uri="{BB962C8B-B14F-4D97-AF65-F5344CB8AC3E}">
        <p14:creationId xmlns:p14="http://schemas.microsoft.com/office/powerpoint/2010/main" val="40323928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6C8854DF-18FD-B848-ABA9-81ED8B2DDD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BFDE9-9B2C-BC4C-A3A7-DDE2501AD337}" type="slidenum">
              <a:rPr lang="ru-RU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fld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FBDFB9DA-50A6-134F-B958-45FC53586561}"/>
              </a:ext>
            </a:extLst>
          </p:cNvPr>
          <p:cNvSpPr/>
          <p:nvPr/>
        </p:nvSpPr>
        <p:spPr>
          <a:xfrm>
            <a:off x="1010652" y="421083"/>
            <a:ext cx="10343148" cy="6117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8. Карьерный лифт.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Наличие идеологического и финансового разрыва между научными и научно-административными должностями: все меньше научных сотрудников готовы идти в завлабы и руководители отделов. Нарушения регламентов назначения руководителей научно-образовательных организаций (затянутые сроки утверждения директоров и полномочий врио). </a:t>
            </a:r>
          </a:p>
          <a:p>
            <a:pPr>
              <a:lnSpc>
                <a:spcPct val="150000"/>
              </a:lnSpc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Отсутствие полезных курсов повышения квалификации для руководителей научных и образовательных организаций (директоров, ректоров, проректоров). Отсутствие адекватной задачам нацпроекта «НАУКА» практики и механизмов академической мобильности преподавателей, обмена специалистами, стажировок и ротаций. 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83060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1DACB877-9AE3-6A44-87EB-C8530FAAED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BFDE9-9B2C-BC4C-A3A7-DDE2501AD337}" type="slidenum">
              <a:rPr lang="ru-RU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</a:t>
            </a:fld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4457BBCA-E1CE-5148-8050-BE0C34A857C7}"/>
              </a:ext>
            </a:extLst>
          </p:cNvPr>
          <p:cNvSpPr/>
          <p:nvPr/>
        </p:nvSpPr>
        <p:spPr>
          <a:xfrm>
            <a:off x="1010652" y="316673"/>
            <a:ext cx="10343148" cy="6117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9. Прочее.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Несоответствие требований профессиональных стандартов, предъявляемых к заведующим кафедрами, современным реалиям (это препятствует нормальной работе базовых кафедр и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не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позволяет привлекать опытных практиков и отличных специалистов лишь в силу формального несоответствия требованиям). </a:t>
            </a:r>
          </a:p>
          <a:p>
            <a:pPr>
              <a:lnSpc>
                <a:spcPct val="150000"/>
              </a:lnSpc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Низкий вес отечественной системы индексирования (РИНЦ) и 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рейтингования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научных публикаций и РИДов в оценке эффективности научно-образовательных организаций и сотрудников. Отсутствие адресной поддержки государством ведущих отечественных научных изданий. </a:t>
            </a:r>
          </a:p>
        </p:txBody>
      </p:sp>
    </p:spTree>
    <p:extLst>
      <p:ext uri="{BB962C8B-B14F-4D97-AF65-F5344CB8AC3E}">
        <p14:creationId xmlns:p14="http://schemas.microsoft.com/office/powerpoint/2010/main" val="70763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12DA1EE-A887-1642-A623-45833086B5DA}"/>
              </a:ext>
            </a:extLst>
          </p:cNvPr>
          <p:cNvSpPr txBox="1"/>
          <p:nvPr/>
        </p:nvSpPr>
        <p:spPr>
          <a:xfrm>
            <a:off x="2330116" y="2875002"/>
            <a:ext cx="753176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600" b="1" dirty="0">
                <a:latin typeface="Arial" panose="020B0604020202020204" pitchFamily="34" charset="0"/>
                <a:cs typeface="Arial" panose="020B0604020202020204" pitchFamily="34" charset="0"/>
              </a:rPr>
              <a:t>Предложения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67901F3E-E1E1-D04F-A628-DEF4814AFA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BFDE9-9B2C-BC4C-A3A7-DDE2501AD337}" type="slidenum">
              <a:rPr lang="ru-RU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fld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27838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FEF1BD34-5C94-A240-935F-E9A50AF28CC9}"/>
              </a:ext>
            </a:extLst>
          </p:cNvPr>
          <p:cNvSpPr/>
          <p:nvPr/>
        </p:nvSpPr>
        <p:spPr>
          <a:xfrm>
            <a:off x="806116" y="747336"/>
            <a:ext cx="10684042" cy="56265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en-US" sz="2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1. </a:t>
            </a:r>
            <a:r>
              <a:rPr lang="ru-RU" sz="2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Каким требованиям должен удовлетворять преподаватель и исследователь для достижения целей национального проекта? </a:t>
            </a: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ru-RU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Специалист</a:t>
            </a:r>
            <a:r>
              <a:rPr lang="ru-RU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-лидер, нацеленный на непрерывное совершенствование своих компетенций и активно работающий в группе других исследователей. Высокая публикационная</a:t>
            </a:r>
            <a:r>
              <a:rPr lang="ru-RU" sz="2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активность в отечественных и зарубежных изданиях. Высокая активность в образовательной деятельности. </a:t>
            </a:r>
          </a:p>
          <a:p>
            <a:pPr>
              <a:lnSpc>
                <a:spcPct val="150000"/>
              </a:lnSpc>
              <a:spcAft>
                <a:spcPts val="1000"/>
              </a:spcAft>
            </a:pPr>
            <a:endParaRPr lang="ru-RU" sz="20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ru-RU" sz="20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Сегодня преподаватель и исследователь — это интеллектуальная элита России; к счастью, пока оставшаяся на Родине!</a:t>
            </a: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ru-RU" sz="20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Как следует из концепции нацпроекта «НАУКА», условия, создаваемые в России, должны привлечь иностранных талантливых студентов и ученых.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7DBCA194-BF4A-9149-8C02-336C70F2D1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BFDE9-9B2C-BC4C-A3A7-DDE2501AD337}" type="slidenum">
              <a:rPr lang="ru-RU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</a:t>
            </a:fld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76065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2185721B-FABC-544D-806D-BBA086EB71EE}"/>
              </a:ext>
            </a:extLst>
          </p:cNvPr>
          <p:cNvSpPr/>
          <p:nvPr/>
        </p:nvSpPr>
        <p:spPr>
          <a:xfrm>
            <a:off x="806116" y="395424"/>
            <a:ext cx="10287000" cy="58317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2. Как организовать их подготовку (переподготовку)? Какие траектории карьерного роста необходимо закладывать для максимально эффективного раскрытия потенциала специалиста?</a:t>
            </a: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Переподготовка и повышение квалификации путем прослушивания проблемно-ориентированных учебных курсов, научно-практических стажировок, ротации кадров и т. п. мероприятий. Нужны меры, стимулирующие желание самих специалистов повышать свой профессиональный уровень и конкурентоспособность на рынке труда (рейтинговая система курсов, повышение квалификации).</a:t>
            </a: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Необходимо уравнять в правах и социальных гарантиях научно-административный (заместители по науке, ректоры, проректоры, заведующие лабораториями) и научный персонал (научные сотрудники). Поддержка уникальных успешных практик (ФМШ,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физтеховская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система, инжиниринговая магистратура и т. п.). 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3E32ED9-F6E0-084C-BB64-71E5165D71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BFDE9-9B2C-BC4C-A3A7-DDE2501AD337}" type="slidenum">
              <a:rPr lang="ru-RU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</a:t>
            </a:fld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75524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9479E43B-479F-854F-A600-A39293B6494E}"/>
              </a:ext>
            </a:extLst>
          </p:cNvPr>
          <p:cNvSpPr/>
          <p:nvPr/>
        </p:nvSpPr>
        <p:spPr>
          <a:xfrm>
            <a:off x="881067" y="396385"/>
            <a:ext cx="10684042" cy="59599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3. Каким требованиям должен удовлетворять менеджмент образовательной и исследовательской организации в условиях реализации национальных проектов?</a:t>
            </a: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Менеджмент образовательных и научных организаций должен понимать обстановку на реальных рынках и ориентироваться в тенденциях.</a:t>
            </a: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Профессиональные научные и управленческие компетенции должны совмещаться в одном лице (руководитель = ученый); для привлечения высококвалифицированного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инновационно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ориентированного топ-менеджмента в состав дирекции необходимо выделять бюджет (отдельно от госзадания).</a:t>
            </a: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Менеджмент должен быть нацелен на снятие сегодняшних противоречий между ориентирами нацпроектов и сложившимися низкоэффективными практиками (арифметический подход, недооценка роли человеческого капитала).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B70B871-D04F-C34F-BA5B-494CC790A9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BFDE9-9B2C-BC4C-A3A7-DDE2501AD337}" type="slidenum">
              <a:rPr lang="ru-RU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</a:t>
            </a:fld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23510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691A89B4-7061-5041-A133-51B0267831B3}"/>
              </a:ext>
            </a:extLst>
          </p:cNvPr>
          <p:cNvSpPr/>
          <p:nvPr/>
        </p:nvSpPr>
        <p:spPr>
          <a:xfrm>
            <a:off x="806116" y="759368"/>
            <a:ext cx="10684042" cy="53700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4. Где и как готовить кандидатов на должности руководителей научных и образовательных организаций?</a:t>
            </a: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Помимо непосредственно профессиональной области, претендентов на руководящие должности в образовательных и научных организациях нужно ориентировать на приобретение административно-хозяйственных компетенций и развитие правовой грамотности. Большую роль играет понимание кандидатами междисциплинарного характера научных исследований. В идеале грамотный управленец — это системный архитектор. </a:t>
            </a: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Кузницами таких кадров будущего, по нашему мнению, станут инжиниринговые центры, в т. ч. работающие в связке с ведущими университетами страны и реальным сектором экономики, институт наставничества и обмен успешными практиками.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1D9DC0E-645F-9E4F-B19C-E13216701A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BFDE9-9B2C-BC4C-A3A7-DDE2501AD337}" type="slidenum">
              <a:rPr lang="ru-RU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</a:t>
            </a:fld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57352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9DE0F25F-0E0E-374F-BC72-876315AB8054}"/>
              </a:ext>
            </a:extLst>
          </p:cNvPr>
          <p:cNvSpPr/>
          <p:nvPr/>
        </p:nvSpPr>
        <p:spPr>
          <a:xfrm>
            <a:off x="806116" y="524625"/>
            <a:ext cx="10684042" cy="59599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5. Какие в этой связи мероприятия должны быть реализованы Министерством науки и высшего образования РФ?</a:t>
            </a: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Дать поручения аппарату Министерства науки и высшего образования составить дорожную карту по рекомендациям рабочих групп, сформированных на стратсессии.</a:t>
            </a: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Необходимо рассматривать не только федеральные мероприятия поддержки кадрового воспроизводства, но также задействовать региональные механизмы. Увязать дорожную карту с проектом Академгородок 2.0 и др. планов регионального развития, а в перспективе НОЦ (в т. ч. проекты по типу «социальной карты», «социального жилья»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для аспирантов и молодых ученых и специалистов; предусмотреть систему различных льгот, стимулирующих территориальное закрепление кадров по окончании обучения). Разработать систему мотивирования работников к достижениям в научной и образовательной деятельности.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B50D75E-3F01-354D-8EB4-C9793518E0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BFDE9-9B2C-BC4C-A3A7-DDE2501AD337}" type="slidenum">
              <a:rPr lang="ru-RU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</a:t>
            </a:fld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15487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89A1C9E5-69C3-D341-B8A3-AB783D4BEB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BFDE9-9B2C-BC4C-A3A7-DDE2501AD337}" type="slidenum">
              <a:rPr lang="ru-RU" smtClean="0"/>
              <a:t>18</a:t>
            </a:fld>
            <a:endParaRPr lang="ru-RU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0C24AA3-396A-154E-B586-9332F51AB268}"/>
              </a:ext>
            </a:extLst>
          </p:cNvPr>
          <p:cNvSpPr txBox="1"/>
          <p:nvPr/>
        </p:nvSpPr>
        <p:spPr>
          <a:xfrm>
            <a:off x="1862101" y="2367171"/>
            <a:ext cx="8467799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600" b="1" dirty="0">
                <a:latin typeface="Arial" panose="020B0604020202020204" pitchFamily="34" charset="0"/>
                <a:cs typeface="Arial" panose="020B0604020202020204" pitchFamily="34" charset="0"/>
              </a:rPr>
              <a:t>Организационные инновации</a:t>
            </a:r>
          </a:p>
        </p:txBody>
      </p:sp>
    </p:spTree>
    <p:extLst>
      <p:ext uri="{BB962C8B-B14F-4D97-AF65-F5344CB8AC3E}">
        <p14:creationId xmlns:p14="http://schemas.microsoft.com/office/powerpoint/2010/main" val="156034969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9D17F46-B229-6B42-BEEE-497C0D41B2F1}"/>
              </a:ext>
            </a:extLst>
          </p:cNvPr>
          <p:cNvSpPr txBox="1"/>
          <p:nvPr/>
        </p:nvSpPr>
        <p:spPr>
          <a:xfrm>
            <a:off x="818148" y="1478082"/>
            <a:ext cx="10575757" cy="39018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Опробовать инструменты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научно-инновационной политики 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и отработать правовые механизмы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организации взаимодействия в связке «образование — наука — бизнес» </a:t>
            </a:r>
          </a:p>
          <a:p>
            <a:pPr algn="ctr">
              <a:lnSpc>
                <a:spcPct val="150000"/>
              </a:lnSpc>
            </a:pP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предлагается в пилотном режиме в национальных центрах компетенций на базе организаций-лидеров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(институты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категории по итогам оценки результативности, университеты проекта 5-100) в течение по крайней мере трех лет. 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438788AA-0F28-0B40-8F6A-2AB9790B29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BFDE9-9B2C-BC4C-A3A7-DDE2501AD337}" type="slidenum">
              <a:rPr lang="ru-RU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</a:t>
            </a:fld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36578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5F961B2-FD9E-734B-AC71-B9345A70D4E8}"/>
              </a:ext>
            </a:extLst>
          </p:cNvPr>
          <p:cNvSpPr txBox="1"/>
          <p:nvPr/>
        </p:nvSpPr>
        <p:spPr>
          <a:xfrm>
            <a:off x="808122" y="226468"/>
            <a:ext cx="10575757" cy="6302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Рабочая группа 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IV.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Кадры</a:t>
            </a:r>
          </a:p>
          <a:p>
            <a:pPr>
              <a:lnSpc>
                <a:spcPct val="150000"/>
              </a:lnSpc>
            </a:pP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Председатель рабочей группы: </a:t>
            </a:r>
            <a:r>
              <a:rPr lang="ru-RU" sz="2400" i="1" dirty="0">
                <a:latin typeface="Arial" panose="020B0604020202020204" pitchFamily="34" charset="0"/>
                <a:cs typeface="Arial" panose="020B0604020202020204" pitchFamily="34" charset="0"/>
              </a:rPr>
              <a:t>Степанов Александр Владимирович,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Заместитель Министра науки и высшего образования РФ</a:t>
            </a:r>
          </a:p>
          <a:p>
            <a:pPr>
              <a:lnSpc>
                <a:spcPct val="150000"/>
              </a:lnSpc>
            </a:pP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Модераторы: </a:t>
            </a:r>
          </a:p>
          <a:p>
            <a:pPr>
              <a:lnSpc>
                <a:spcPct val="150000"/>
              </a:lnSpc>
            </a:pPr>
            <a:r>
              <a:rPr lang="ru-RU" sz="2400" i="1" dirty="0">
                <a:latin typeface="Arial" panose="020B0604020202020204" pitchFamily="34" charset="0"/>
                <a:cs typeface="Arial" panose="020B0604020202020204" pitchFamily="34" charset="0"/>
              </a:rPr>
              <a:t>Бабелюк Екатерина Геннадьевна,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директор Департамента координации деятельности организаций высшего образования.</a:t>
            </a:r>
          </a:p>
          <a:p>
            <a:pPr>
              <a:lnSpc>
                <a:spcPct val="150000"/>
              </a:lnSpc>
            </a:pPr>
            <a:r>
              <a:rPr lang="ru-RU" sz="2400" i="1" dirty="0">
                <a:latin typeface="Arial" panose="020B0604020202020204" pitchFamily="34" charset="0"/>
                <a:cs typeface="Arial" panose="020B0604020202020204" pitchFamily="34" charset="0"/>
              </a:rPr>
              <a:t>Пышный Дмитрий Владимирович,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директор Института химической биологии и фундаментальной медицины СО РАН, чл.-кор. РАН, д. х. н., проф.</a:t>
            </a:r>
          </a:p>
          <a:p>
            <a:pPr>
              <a:lnSpc>
                <a:spcPct val="150000"/>
              </a:lnSpc>
            </a:pPr>
            <a:r>
              <a:rPr lang="ru-RU" sz="2400" i="1" dirty="0">
                <a:latin typeface="Arial" panose="020B0604020202020204" pitchFamily="34" charset="0"/>
                <a:cs typeface="Arial" panose="020B0604020202020204" pitchFamily="34" charset="0"/>
              </a:rPr>
              <a:t>Ельцов Игорь Николаевич,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директор Института нефтегазовой геологии и геофизики, д. т. н., проф.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13E0F95-A215-E143-B8B2-7F26A78988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BFDE9-9B2C-BC4C-A3A7-DDE2501AD337}" type="slidenum">
              <a:rPr lang="ru-RU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fld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60062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BF44E3CB-93DA-CB4C-8A64-7C0D439A09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BFDE9-9B2C-BC4C-A3A7-DDE2501AD337}" type="slidenum">
              <a:rPr lang="ru-RU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</a:t>
            </a:fld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C51A537-3464-DA4C-8C1F-9C6B55F3DB7C}"/>
              </a:ext>
            </a:extLst>
          </p:cNvPr>
          <p:cNvSpPr txBox="1"/>
          <p:nvPr/>
        </p:nvSpPr>
        <p:spPr>
          <a:xfrm>
            <a:off x="778043" y="421083"/>
            <a:ext cx="10575757" cy="6117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Инжиниринговые центры при научных и образовательных организациях-лидерах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могли бы взять на себя решение вопросов организации централизованного регионального мониторинга научно-педагогических практик, внедрение многопараметрических экспертно-аналитических систем по раннему выявлению талантов и профориентации молодежи, проектную и консультационную деятельность в сфере разработки современных междисциплинарных учебных программ по приоритетным направлениям научно-технологического развития РФ для студентов старших курсов и аспирантов, программ профессиональной переподготовки и повышения квалификации.</a:t>
            </a:r>
          </a:p>
        </p:txBody>
      </p:sp>
    </p:spTree>
    <p:extLst>
      <p:ext uri="{BB962C8B-B14F-4D97-AF65-F5344CB8AC3E}">
        <p14:creationId xmlns:p14="http://schemas.microsoft.com/office/powerpoint/2010/main" val="37727947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FC83BE99-E1A4-434D-A9DE-D9DD55829648}"/>
              </a:ext>
            </a:extLst>
          </p:cNvPr>
          <p:cNvSpPr/>
          <p:nvPr/>
        </p:nvSpPr>
        <p:spPr>
          <a:xfrm>
            <a:off x="669759" y="2309078"/>
            <a:ext cx="10852483" cy="22398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Используя опыт пилотных проектов, можно будет развернуть выработанные подходы и приемы в масштабах страны, обеспечив эффективное 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выполнение показателей национального проекта НАУКА и достижение приоритетов научно-технического развития РФ.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F2DE5C53-9C22-2844-89BD-ECF55FC02B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BFDE9-9B2C-BC4C-A3A7-DDE2501AD337}" type="slidenum">
              <a:rPr lang="ru-RU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21</a:t>
            </a:fld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381695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12DA1EE-A887-1642-A623-45833086B5DA}"/>
              </a:ext>
            </a:extLst>
          </p:cNvPr>
          <p:cNvSpPr txBox="1"/>
          <p:nvPr/>
        </p:nvSpPr>
        <p:spPr>
          <a:xfrm>
            <a:off x="2330116" y="3013502"/>
            <a:ext cx="75317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Спасибо за внимание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67901F3E-E1E1-D04F-A628-DEF4814AFA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BFDE9-9B2C-BC4C-A3A7-DDE2501AD337}" type="slidenum">
              <a:rPr lang="ru-RU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22</a:t>
            </a:fld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44018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6992C59-95D7-6A4B-A67B-D64830CCF5F2}"/>
              </a:ext>
            </a:extLst>
          </p:cNvPr>
          <p:cNvSpPr txBox="1"/>
          <p:nvPr/>
        </p:nvSpPr>
        <p:spPr>
          <a:xfrm>
            <a:off x="778043" y="336561"/>
            <a:ext cx="10575757" cy="60197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В работе группы приняли участие руководители научных и образовательных организаций, подведомственных Министерству науки и высшего образования и расположенных в регионе деятельности Сибирского территориального управления Министерства.</a:t>
            </a:r>
          </a:p>
          <a:p>
            <a:pPr algn="ctr">
              <a:lnSpc>
                <a:spcPct val="150000"/>
              </a:lnSpc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Участники отметили, что объединенные общей целью — выполнение нацпроекта «НАУКА», — представители </a:t>
            </a:r>
            <a:r>
              <a:rPr lang="ru-RU" sz="2600" dirty="0" err="1">
                <a:latin typeface="Arial" panose="020B0604020202020204" pitchFamily="34" charset="0"/>
                <a:cs typeface="Arial" panose="020B0604020202020204" pitchFamily="34" charset="0"/>
              </a:rPr>
              <a:t>Минобрнауки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и директорат научно-образовательных организаций ведут конструктивный диалог в форме «мозгового штурма»!</a:t>
            </a:r>
          </a:p>
          <a:p>
            <a:pPr algn="ctr">
              <a:lnSpc>
                <a:spcPct val="150000"/>
              </a:lnSpc>
            </a:pPr>
            <a:endParaRPr lang="ru-RU" sz="2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AAA9F4D7-1382-BB4B-A9C5-6BA16708F3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BFDE9-9B2C-BC4C-A3A7-DDE2501AD337}" type="slidenum">
              <a:rPr lang="ru-RU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fld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94540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12DA1EE-A887-1642-A623-45833086B5DA}"/>
              </a:ext>
            </a:extLst>
          </p:cNvPr>
          <p:cNvSpPr txBox="1"/>
          <p:nvPr/>
        </p:nvSpPr>
        <p:spPr>
          <a:xfrm>
            <a:off x="2330116" y="2367171"/>
            <a:ext cx="7531768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600" b="1" dirty="0">
                <a:latin typeface="Arial" panose="020B0604020202020204" pitchFamily="34" charset="0"/>
                <a:cs typeface="Arial" panose="020B0604020202020204" pitchFamily="34" charset="0"/>
              </a:rPr>
              <a:t>Выявленные проблемы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67901F3E-E1E1-D04F-A628-DEF4814AFA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BFDE9-9B2C-BC4C-A3A7-DDE2501AD337}" type="slidenum">
              <a:rPr lang="ru-RU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fld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96130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0D89F29-7D44-C246-9AEC-128C4AE5F0EA}"/>
              </a:ext>
            </a:extLst>
          </p:cNvPr>
          <p:cNvSpPr txBox="1"/>
          <p:nvPr/>
        </p:nvSpPr>
        <p:spPr>
          <a:xfrm>
            <a:off x="980671" y="238521"/>
            <a:ext cx="10575757" cy="6117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1. Проблемы аспирантуры: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в настоящее время аспирантура — третья ступень высшего образования. Необходимость возрождать академическую аспирантуру в научных организациях и вузах и повышать число выпускников аспирантуры, защитивших кандидатскую диссертацию. Отсутствие ставок для аспирантов и молодых ученых. Материально-технические и финансовые условия работы, не выдерживающие международной конкуренции.</a:t>
            </a:r>
          </a:p>
          <a:p>
            <a:pPr>
              <a:lnSpc>
                <a:spcPct val="150000"/>
              </a:lnSpc>
            </a:pP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Процедура по аккредитации и лицензированию аспирантуры, осуществляемой научными организациями и учреждениями образования, не соответствует приоритетам нацпроекта «НАУКА».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83C56C6F-F7DE-BA4D-B135-1D6B78540E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BFDE9-9B2C-BC4C-A3A7-DDE2501AD337}" type="slidenum">
              <a:rPr lang="ru-RU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fld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1366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AA83C5A1-6690-B341-9333-D79480CB7A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BFDE9-9B2C-BC4C-A3A7-DDE2501AD337}" type="slidenum">
              <a:rPr lang="ru-RU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fld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F667BD9A-C4BD-194D-B738-BD4523898721}"/>
              </a:ext>
            </a:extLst>
          </p:cNvPr>
          <p:cNvSpPr/>
          <p:nvPr/>
        </p:nvSpPr>
        <p:spPr>
          <a:xfrm>
            <a:off x="1010652" y="879877"/>
            <a:ext cx="10343148" cy="27938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2. Эффективность диссертационных советов.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Излишние требования к членам диссоветов. Дезинтеграционные тенденции при отнесении журналов списка ВАК к специальностям.</a:t>
            </a:r>
          </a:p>
          <a:p>
            <a:pPr>
              <a:lnSpc>
                <a:spcPct val="150000"/>
              </a:lnSpc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Нехватка в Сибирском макрорегионе диссоветов по педагогическим наукам. </a:t>
            </a:r>
          </a:p>
        </p:txBody>
      </p:sp>
    </p:spTree>
    <p:extLst>
      <p:ext uri="{BB962C8B-B14F-4D97-AF65-F5344CB8AC3E}">
        <p14:creationId xmlns:p14="http://schemas.microsoft.com/office/powerpoint/2010/main" val="9706561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27E266A8-F31C-7E40-A3D2-ABD0D971A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BFDE9-9B2C-BC4C-A3A7-DDE2501AD337}" type="slidenum">
              <a:rPr lang="ru-RU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fld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A459C2CA-67C2-474D-BB5C-E03C95D20FF8}"/>
              </a:ext>
            </a:extLst>
          </p:cNvPr>
          <p:cNvSpPr/>
          <p:nvPr/>
        </p:nvSpPr>
        <p:spPr>
          <a:xfrm>
            <a:off x="1010652" y="670017"/>
            <a:ext cx="10343148" cy="5563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3. Вопросы инфраструктуры.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Моральное устаревание и необходимость обновления материально-технической базы для ведения учебно-научной деятельности. Недостаток финансирования закупки комплектующих, материалов и химических реактивов для выполнения диссертационных исследований по естественно-научным специальностям, ресурсов для профессиональных практик. </a:t>
            </a:r>
          </a:p>
          <a:p>
            <a:pPr>
              <a:lnSpc>
                <a:spcPct val="150000"/>
              </a:lnSpc>
            </a:pP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Отсутствие социальной инфраструктуры для молодых специалистов и участников программ академической и кадровой мобильности. 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33366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E77E5CAD-191C-814F-B7DE-43CBFF37AF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BFDE9-9B2C-BC4C-A3A7-DDE2501AD337}" type="slidenum">
              <a:rPr lang="ru-RU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fld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9B6CFBF1-A10D-C540-AA79-5EB6165911C3}"/>
              </a:ext>
            </a:extLst>
          </p:cNvPr>
          <p:cNvSpPr/>
          <p:nvPr/>
        </p:nvSpPr>
        <p:spPr>
          <a:xfrm>
            <a:off x="1010652" y="421083"/>
            <a:ext cx="10343148" cy="6117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4. Формы обучения.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Отсутствие работающего регламента создания базовых кафедр. Сложное правовое положение сетевых программ и кафедр. </a:t>
            </a:r>
          </a:p>
          <a:p>
            <a:pPr>
              <a:lnSpc>
                <a:spcPct val="150000"/>
              </a:lnSpc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Специфические проблемы заведений, имеющих в своем составе военную кафедру, а также вузов культуры и искусства (завышенные требования к квалификации). Проблемы в системе присвоения ученых званий (доцент, профессор) для совместителей.</a:t>
            </a:r>
          </a:p>
          <a:p>
            <a:pPr>
              <a:lnSpc>
                <a:spcPct val="150000"/>
              </a:lnSpc>
            </a:pP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5. Поддержка научно-технического персонала.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Отсутствуют учет интересов и меры поддержки научно-вспомогательных кадров (инженеры, конструкторы, технологи, ИТ-специалисты). 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33047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81E4BAE5-6483-664B-96C2-CB8C31B25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BFDE9-9B2C-BC4C-A3A7-DDE2501AD337}" type="slidenum">
              <a:rPr lang="ru-RU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fld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68BF9B82-5B37-BF40-B074-73EFD7825E24}"/>
              </a:ext>
            </a:extLst>
          </p:cNvPr>
          <p:cNvSpPr/>
          <p:nvPr/>
        </p:nvSpPr>
        <p:spPr>
          <a:xfrm>
            <a:off x="1010652" y="421083"/>
            <a:ext cx="10343148" cy="6117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6. Развитие регионов.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Одинаковые условия ведения научно-образовательной деятельности в дотационных регионах и регионах-донорах. Угрожающая внутренняя миграция населения в Центральный и Северо-Западный федеральные округа. Необходимо учитывать уязвимость научно-образовательных учреждений малых городов, их ключевую роль в решении проблемы связанности территорий.</a:t>
            </a:r>
          </a:p>
          <a:p>
            <a:pPr>
              <a:lnSpc>
                <a:spcPct val="150000"/>
              </a:lnSpc>
            </a:pP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7. Кадровый резерв.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Отсутствие долгосрочных программ по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подготовке и повышению квалификации кадрового резерва специалистов всех уровней как внутри отдельной организации, так и на уровне регионов. 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661985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583</TotalTime>
  <Words>307</Words>
  <Application>Microsoft Macintosh PowerPoint</Application>
  <PresentationFormat>Широкоэкранный</PresentationFormat>
  <Paragraphs>75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6" baseType="lpstr">
      <vt:lpstr>Arial</vt:lpstr>
      <vt:lpstr>Calibri</vt:lpstr>
      <vt:lpstr>Calibri Light</vt:lpstr>
      <vt:lpstr>Тема Office</vt:lpstr>
      <vt:lpstr>Отчет о работе группы «IV. Кадры»  на стратегической сессии «Национальный проект НАУКА: механизмы, инструменты, реализация» в ходе рабочего визита Министра науки и высшего образования РФ  и его заместителей в Новосибирск,  24—25 января 2019 г.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16.0015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о работе группы «IV. Кадры»  на стратегической сессии «Национальный проект НАУКА: механизмы, инструменты, реализация» в ходе рабочего визита Министра науки и высшего образования и его заместителей в Новосибирск, 24—25 января 2019 г.</dc:title>
  <dc:creator>ИХБФМ-1</dc:creator>
  <cp:lastModifiedBy>ИХБФМ-1</cp:lastModifiedBy>
  <cp:revision>216</cp:revision>
  <cp:lastPrinted>2019-01-25T02:22:05Z</cp:lastPrinted>
  <dcterms:created xsi:type="dcterms:W3CDTF">2019-01-24T14:28:19Z</dcterms:created>
  <dcterms:modified xsi:type="dcterms:W3CDTF">2019-01-25T05:34:32Z</dcterms:modified>
</cp:coreProperties>
</file>