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</p:sldIdLst>
  <p:sldSz cx="6858000" cy="5143500"/>
  <p:notesSz cx="6858000" cy="9144000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502E"/>
    <a:srgbClr val="2B6030"/>
    <a:srgbClr val="448A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46" autoAdjust="0"/>
    <p:restoredTop sz="94419" autoAdjust="0"/>
  </p:normalViewPr>
  <p:slideViewPr>
    <p:cSldViewPr snapToGrid="0" snapToObjects="1" showGuides="1">
      <p:cViewPr varScale="1">
        <p:scale>
          <a:sx n="147" d="100"/>
          <a:sy n="147" d="100"/>
        </p:scale>
        <p:origin x="2262" y="120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handoutMaster" Target="handoutMasters/handoutMaster1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943EBBE-20EF-DC40-8A4C-30DA4184FA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672BC8-BB81-4C4E-A5C8-6B427D1B25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BBB41-83CA-8B45-99C1-C54194700C9C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490C54-D6DF-F041-B1A8-FFB3738BF7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E823D97-30DC-FB44-9DAA-D965BF16E5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55D98-DEC0-D04C-8FC5-8797FD0C6A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142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3275F-DFBB-C343-936E-756399944BA3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D7D19C-22E1-614D-8758-777E8F653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326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7D19C-22E1-614D-8758-777E8F6537B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398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7D19C-22E1-614D-8758-777E8F6537B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22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7D19C-22E1-614D-8758-777E8F6537B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889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7D19C-22E1-614D-8758-777E8F6537B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533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7D19C-22E1-614D-8758-777E8F6537B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766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7D19C-22E1-614D-8758-777E8F6537B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798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7D19C-22E1-614D-8758-777E8F6537B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90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7D19C-22E1-614D-8758-777E8F6537B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726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EF3F938-9A83-0349-9CF8-BCFC628FE3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235509" y="1863312"/>
            <a:ext cx="5373000" cy="1037747"/>
          </a:xfrm>
        </p:spPr>
        <p:txBody>
          <a:bodyPr anchor="ctr" anchorCtr="0">
            <a:normAutofit/>
          </a:bodyPr>
          <a:lstStyle>
            <a:lvl1pPr algn="just">
              <a:lnSpc>
                <a:spcPct val="100000"/>
              </a:lnSpc>
              <a:defRPr sz="16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 ПРЕЗЕНТАЦИИ</a:t>
            </a:r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064" y="4414288"/>
            <a:ext cx="2109512" cy="614240"/>
          </a:xfrm>
          <a:prstGeom prst="rect">
            <a:avLst/>
          </a:prstGeom>
        </p:spPr>
      </p:pic>
      <p:sp>
        <p:nvSpPr>
          <p:cNvPr id="9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235509" y="3078219"/>
            <a:ext cx="5450222" cy="293687"/>
          </a:xfrm>
        </p:spPr>
        <p:txBody>
          <a:bodyPr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ru-RU" dirty="0"/>
              <a:t>Наименование самостоятельного структурного подразделения</a:t>
            </a:r>
          </a:p>
        </p:txBody>
      </p:sp>
      <p:sp>
        <p:nvSpPr>
          <p:cNvPr id="13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5509" y="3452566"/>
            <a:ext cx="2087562" cy="29368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 dirty="0"/>
              <a:t>Январь 2022 год</a:t>
            </a:r>
          </a:p>
        </p:txBody>
      </p:sp>
    </p:spTree>
    <p:extLst>
      <p:ext uri="{BB962C8B-B14F-4D97-AF65-F5344CB8AC3E}">
        <p14:creationId xmlns:p14="http://schemas.microsoft.com/office/powerpoint/2010/main" val="42200294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3728" y="1863312"/>
            <a:ext cx="5373000" cy="1037747"/>
          </a:xfrm>
        </p:spPr>
        <p:txBody>
          <a:bodyPr anchor="ctr" anchorCtr="0">
            <a:normAutofit/>
          </a:bodyPr>
          <a:lstStyle>
            <a:lvl1pPr algn="just">
              <a:lnSpc>
                <a:spcPct val="100000"/>
              </a:lnSpc>
              <a:defRPr sz="16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 ПРЕЗЕНТАЦИИ</a:t>
            </a:r>
            <a:endParaRPr lang="en-US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EF3F938-9A83-0349-9CF8-BCFC628FE3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235509" y="3078219"/>
            <a:ext cx="5450222" cy="293687"/>
          </a:xfrm>
        </p:spPr>
        <p:txBody>
          <a:bodyPr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ru-RU" dirty="0"/>
              <a:t>Наименование самостоятельного структурного подразделения</a:t>
            </a:r>
          </a:p>
        </p:txBody>
      </p:sp>
      <p:grpSp>
        <p:nvGrpSpPr>
          <p:cNvPr id="14" name="Группа 13"/>
          <p:cNvGrpSpPr/>
          <p:nvPr userDrawn="1"/>
        </p:nvGrpSpPr>
        <p:grpSpPr>
          <a:xfrm>
            <a:off x="333064" y="1792971"/>
            <a:ext cx="6426763" cy="1216929"/>
            <a:chOff x="333064" y="1792971"/>
            <a:chExt cx="6426763" cy="1216929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4D66149E-990B-2F4D-92F3-8343506E26B1}"/>
                </a:ext>
              </a:extLst>
            </p:cNvPr>
            <p:cNvSpPr/>
            <p:nvPr/>
          </p:nvSpPr>
          <p:spPr bwMode="auto">
            <a:xfrm>
              <a:off x="333064" y="1801018"/>
              <a:ext cx="45719" cy="1208882"/>
            </a:xfrm>
            <a:prstGeom prst="rect">
              <a:avLst/>
            </a:prstGeom>
            <a:solidFill>
              <a:srgbClr val="FFD10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351"/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3CA29B4C-90AF-0D41-86E1-20AF70C13C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6728" y="1792971"/>
              <a:ext cx="993099" cy="1216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5509" y="3452566"/>
            <a:ext cx="2087562" cy="29368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r>
              <a:rPr lang="ru-RU" dirty="0"/>
              <a:t>Январь 2022 год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3064" y="4414288"/>
            <a:ext cx="2109512" cy="61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728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СОДЕРЖАНИЯ</a:t>
            </a:r>
            <a:endParaRPr lang="en-US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ACC17A53-BB3F-F044-85B4-0B04A0DAB1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1AA4CCA-D2D7-C144-90D5-DDE5B1A857A7}"/>
              </a:ext>
            </a:extLst>
          </p:cNvPr>
          <p:cNvSpPr/>
          <p:nvPr userDrawn="1"/>
        </p:nvSpPr>
        <p:spPr bwMode="auto">
          <a:xfrm>
            <a:off x="300274" y="1284502"/>
            <a:ext cx="35169" cy="2690813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1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E873158-6BC8-DF48-AA1D-D839F33533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9371" y="1284502"/>
            <a:ext cx="4932249" cy="288289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ru-RU" dirty="0"/>
              <a:t>Раздел презентации</a:t>
            </a:r>
            <a:endParaRPr lang="en-US" dirty="0"/>
          </a:p>
        </p:txBody>
      </p:sp>
      <p:sp>
        <p:nvSpPr>
          <p:cNvPr id="11" name="Текст 12">
            <a:extLst>
              <a:ext uri="{FF2B5EF4-FFF2-40B4-BE49-F238E27FC236}">
                <a16:creationId xmlns:a16="http://schemas.microsoft.com/office/drawing/2014/main" id="{7EC98726-7861-1141-87C8-C7563E9097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54980" y="1302973"/>
            <a:ext cx="982872" cy="269818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№ слайда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1E86C81-962A-4B42-83A0-8C9FB8E8E96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09371" y="1622830"/>
            <a:ext cx="4932249" cy="288289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ru-RU" dirty="0"/>
              <a:t>Раздел презентации</a:t>
            </a:r>
            <a:endParaRPr lang="en-US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7F8A5168-FF42-1A49-9B92-DFECFEA752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4980" y="1641301"/>
            <a:ext cx="982872" cy="269818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№ слайда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9CC1C63-9920-7E46-BF0E-225D47DFAD0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09371" y="1961158"/>
            <a:ext cx="4932249" cy="288289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ru-RU" dirty="0"/>
              <a:t>Раздел презентации</a:t>
            </a:r>
            <a:endParaRPr lang="en-US" dirty="0"/>
          </a:p>
        </p:txBody>
      </p:sp>
      <p:sp>
        <p:nvSpPr>
          <p:cNvPr id="15" name="Текст 12">
            <a:extLst>
              <a:ext uri="{FF2B5EF4-FFF2-40B4-BE49-F238E27FC236}">
                <a16:creationId xmlns:a16="http://schemas.microsoft.com/office/drawing/2014/main" id="{35D809A9-9076-F848-AED4-7E8C2B30EC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54980" y="1979629"/>
            <a:ext cx="982872" cy="269818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№ слайда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F62101C-0936-3C49-950D-95BD4FD6397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09371" y="2299486"/>
            <a:ext cx="4932249" cy="288289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ru-RU" dirty="0"/>
              <a:t>Раздел презентации</a:t>
            </a:r>
            <a:endParaRPr lang="en-US" dirty="0"/>
          </a:p>
        </p:txBody>
      </p:sp>
      <p:sp>
        <p:nvSpPr>
          <p:cNvPr id="17" name="Текст 12">
            <a:extLst>
              <a:ext uri="{FF2B5EF4-FFF2-40B4-BE49-F238E27FC236}">
                <a16:creationId xmlns:a16="http://schemas.microsoft.com/office/drawing/2014/main" id="{3711E826-681F-0248-BC39-B6E52B37F0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54980" y="2317957"/>
            <a:ext cx="982872" cy="269818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№ слайда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D0FED89-1D7E-1B44-8FE5-9A88BF02E834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9371" y="2637814"/>
            <a:ext cx="4932249" cy="288289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ru-RU" dirty="0"/>
              <a:t>Раздел презентации</a:t>
            </a:r>
            <a:endParaRPr lang="en-US" dirty="0"/>
          </a:p>
        </p:txBody>
      </p:sp>
      <p:sp>
        <p:nvSpPr>
          <p:cNvPr id="19" name="Текст 12">
            <a:extLst>
              <a:ext uri="{FF2B5EF4-FFF2-40B4-BE49-F238E27FC236}">
                <a16:creationId xmlns:a16="http://schemas.microsoft.com/office/drawing/2014/main" id="{EA06C912-321A-4740-BF63-17220AE6A68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54980" y="2656285"/>
            <a:ext cx="982872" cy="269818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№ слайда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C2DDB87-FC18-E345-8440-62C03DAB5E77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09371" y="2976142"/>
            <a:ext cx="4932249" cy="288289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ru-RU" dirty="0"/>
              <a:t>Раздел презентации</a:t>
            </a:r>
            <a:endParaRPr lang="en-US" dirty="0"/>
          </a:p>
        </p:txBody>
      </p:sp>
      <p:sp>
        <p:nvSpPr>
          <p:cNvPr id="21" name="Текст 12">
            <a:extLst>
              <a:ext uri="{FF2B5EF4-FFF2-40B4-BE49-F238E27FC236}">
                <a16:creationId xmlns:a16="http://schemas.microsoft.com/office/drawing/2014/main" id="{CA8C38B0-6F30-B24D-A624-AC4A0CE6D6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4980" y="2994613"/>
            <a:ext cx="982872" cy="269818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№ слайда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A9D8326-1941-994C-83A0-87DBF0BF7881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09371" y="3314469"/>
            <a:ext cx="4932249" cy="288289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ru-RU" dirty="0"/>
              <a:t>Раздел презентации</a:t>
            </a:r>
            <a:endParaRPr lang="en-US" dirty="0"/>
          </a:p>
        </p:txBody>
      </p:sp>
      <p:sp>
        <p:nvSpPr>
          <p:cNvPr id="23" name="Текст 12">
            <a:extLst>
              <a:ext uri="{FF2B5EF4-FFF2-40B4-BE49-F238E27FC236}">
                <a16:creationId xmlns:a16="http://schemas.microsoft.com/office/drawing/2014/main" id="{303E90E1-1DB0-FA47-8A8A-36889E1E7C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54980" y="3332941"/>
            <a:ext cx="982872" cy="269818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№ слайда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B04E9D5-8F58-254F-8737-550E7EC105D1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9371" y="3652798"/>
            <a:ext cx="4932249" cy="288289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ru-RU" dirty="0"/>
              <a:t>Раздел презентации</a:t>
            </a:r>
            <a:endParaRPr lang="en-US" dirty="0"/>
          </a:p>
        </p:txBody>
      </p:sp>
      <p:sp>
        <p:nvSpPr>
          <p:cNvPr id="25" name="Текст 12">
            <a:extLst>
              <a:ext uri="{FF2B5EF4-FFF2-40B4-BE49-F238E27FC236}">
                <a16:creationId xmlns:a16="http://schemas.microsoft.com/office/drawing/2014/main" id="{816697AE-D1C4-4345-8DAC-36D1860E004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54980" y="3671269"/>
            <a:ext cx="982872" cy="269818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№ слайда</a:t>
            </a:r>
          </a:p>
        </p:txBody>
      </p:sp>
      <p:pic>
        <p:nvPicPr>
          <p:cNvPr id="29" name="Picture 5">
            <a:extLst>
              <a:ext uri="{FF2B5EF4-FFF2-40B4-BE49-F238E27FC236}">
                <a16:creationId xmlns:a16="http://schemas.microsoft.com/office/drawing/2014/main" id="{CB890430-4F5C-C24B-98DC-DD7474DBA18B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59484"/>
            <a:ext cx="6885647" cy="3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0274" y="4564070"/>
            <a:ext cx="1703890" cy="49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135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презент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14204" y="2623853"/>
            <a:ext cx="5181508" cy="270000"/>
          </a:xfrm>
        </p:spPr>
        <p:txBody>
          <a:bodyPr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 sz="1100" b="1">
                <a:solidFill>
                  <a:schemeClr val="tx1"/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/>
            </a:pPr>
            <a:r>
              <a:rPr lang="ru-RU" dirty="0"/>
              <a:t>ВРЕЗКА ИЛИ ПОДЗАГОЛОВОК ВТОРОГО УРОВНЯ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9780073A-20CC-FB41-9AF5-73723C3726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3E397EC-729F-714E-9BBC-6CA1A5DF9CD2}"/>
              </a:ext>
            </a:extLst>
          </p:cNvPr>
          <p:cNvSpPr/>
          <p:nvPr userDrawn="1"/>
        </p:nvSpPr>
        <p:spPr>
          <a:xfrm>
            <a:off x="304712" y="1986787"/>
            <a:ext cx="35169" cy="917972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36" tIns="32969" rIns="65936" bIns="3296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51">
              <a:solidFill>
                <a:srgbClr val="FFD105"/>
              </a:solidFill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9ED49B8E-535C-3041-B222-C6F7FDEA61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203" y="1977749"/>
            <a:ext cx="5181507" cy="6035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 РАЗДЕЛА ПРЕЗЕНТАЦИИ ИЛИ ПОДЗАГОЛОВОК ПЕРВОГО УРОВНЯ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0274" y="4564070"/>
            <a:ext cx="1703890" cy="49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91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5336" y="888267"/>
            <a:ext cx="6309440" cy="3528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DAA15E-4ED5-B648-A5A0-607B67CFA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83CF06EB-5EE3-8949-8FAA-E6C367FD75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C9FEC551-C54B-3D48-92BB-DD4BECE2A838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59484"/>
            <a:ext cx="6885647" cy="3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0274" y="4564070"/>
            <a:ext cx="1703890" cy="49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78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(с источниками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5336" y="888267"/>
            <a:ext cx="6309440" cy="3528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DAA15E-4ED5-B648-A5A0-607B67CFA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FD7CE1A9-368B-D54E-AF20-B53F69BF23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72540" y="4563400"/>
            <a:ext cx="4809152" cy="148500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ru-RU" dirty="0"/>
              <a:t>Примечания: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BE4DE22B-CCA5-F04B-875F-3A35BDEAC5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2540" y="4753735"/>
            <a:ext cx="4809152" cy="143100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ru-RU" dirty="0"/>
              <a:t>Источники: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83CF06EB-5EE3-8949-8FAA-E6C367FD75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D03C3D5E-1C95-9944-9F89-E643E865A32E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59484"/>
            <a:ext cx="6885647" cy="3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0274" y="4564070"/>
            <a:ext cx="1703890" cy="49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26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0625" y="888266"/>
            <a:ext cx="6134150" cy="3528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DAA15E-4ED5-B648-A5A0-607B67CFA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404567D-0537-3349-B064-47A44D45230A}"/>
              </a:ext>
            </a:extLst>
          </p:cNvPr>
          <p:cNvSpPr/>
          <p:nvPr userDrawn="1"/>
        </p:nvSpPr>
        <p:spPr bwMode="auto">
          <a:xfrm>
            <a:off x="300274" y="884052"/>
            <a:ext cx="35169" cy="3528000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1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3A83459-25CE-A945-8632-738B870317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6" name="Picture 5">
            <a:extLst>
              <a:ext uri="{FF2B5EF4-FFF2-40B4-BE49-F238E27FC236}">
                <a16:creationId xmlns:a16="http://schemas.microsoft.com/office/drawing/2014/main" id="{031FA568-DBA6-504E-A3FA-905D83C1DE0A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59484"/>
            <a:ext cx="6885647" cy="3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0274" y="4564070"/>
            <a:ext cx="1703890" cy="49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772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5725" y="1152604"/>
            <a:ext cx="3051000" cy="3276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DAA15E-4ED5-B648-A5A0-607B67CFA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DC349F7-831E-4E42-A4CF-7076093525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5197" y="785042"/>
            <a:ext cx="3051000" cy="3107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948CC32A-3869-7549-AFD3-B40554F494F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494520" y="1152604"/>
            <a:ext cx="3051000" cy="3276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6" name="Текст 4">
            <a:extLst>
              <a:ext uri="{FF2B5EF4-FFF2-40B4-BE49-F238E27FC236}">
                <a16:creationId xmlns:a16="http://schemas.microsoft.com/office/drawing/2014/main" id="{38740FF3-CF42-454B-9F45-EFEA5B9ECF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93992" y="785042"/>
            <a:ext cx="3051000" cy="3107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DAB250A-92E2-3743-9FE8-4279AB5677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9" name="Picture 5">
            <a:extLst>
              <a:ext uri="{FF2B5EF4-FFF2-40B4-BE49-F238E27FC236}">
                <a16:creationId xmlns:a16="http://schemas.microsoft.com/office/drawing/2014/main" id="{CF684F6D-8452-A049-8464-256DA563D6AC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59484"/>
            <a:ext cx="6885647" cy="3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0274" y="4564070"/>
            <a:ext cx="1703890" cy="49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075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0658" y="1152383"/>
            <a:ext cx="6122061" cy="12600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DAA15E-4ED5-B648-A5A0-607B67CFA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DC349F7-831E-4E42-A4CF-7076093525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0130" y="784822"/>
            <a:ext cx="6122061" cy="3107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20D442CB-F2A1-9D4E-95BF-4F53909F02ED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20658" y="3148147"/>
            <a:ext cx="6122061" cy="12600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8B817F43-A964-B045-A0BE-E94870B257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0130" y="2763001"/>
            <a:ext cx="6122061" cy="3107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D5F301B-BDC4-0A44-851A-FEA40E84A4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F3A0FDE-0811-BF41-9C6C-F9D65C1F00FB}"/>
              </a:ext>
            </a:extLst>
          </p:cNvPr>
          <p:cNvSpPr/>
          <p:nvPr userDrawn="1"/>
        </p:nvSpPr>
        <p:spPr bwMode="auto">
          <a:xfrm>
            <a:off x="300153" y="879475"/>
            <a:ext cx="35100" cy="1548000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1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D7267AD-FD35-3747-A7B8-20FE7942550D}"/>
              </a:ext>
            </a:extLst>
          </p:cNvPr>
          <p:cNvSpPr/>
          <p:nvPr userDrawn="1"/>
        </p:nvSpPr>
        <p:spPr bwMode="auto">
          <a:xfrm>
            <a:off x="300153" y="2858852"/>
            <a:ext cx="35100" cy="1544400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1"/>
          </a:p>
        </p:txBody>
      </p:sp>
      <p:pic>
        <p:nvPicPr>
          <p:cNvPr id="19" name="Picture 5">
            <a:extLst>
              <a:ext uri="{FF2B5EF4-FFF2-40B4-BE49-F238E27FC236}">
                <a16:creationId xmlns:a16="http://schemas.microsoft.com/office/drawing/2014/main" id="{4789F2AE-D6D8-A040-AFAF-490BB89D28D0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59484"/>
            <a:ext cx="6885647" cy="3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0274" y="4564070"/>
            <a:ext cx="1703890" cy="49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5486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5727" y="1152604"/>
            <a:ext cx="1968923" cy="3272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DAA15E-4ED5-B648-A5A0-607B67CFA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DC349F7-831E-4E42-A4CF-7076093525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5199" y="785042"/>
            <a:ext cx="1968923" cy="3107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948CC32A-3869-7549-AFD3-B40554F494F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575974" y="1152604"/>
            <a:ext cx="1968923" cy="3272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6" name="Текст 4">
            <a:extLst>
              <a:ext uri="{FF2B5EF4-FFF2-40B4-BE49-F238E27FC236}">
                <a16:creationId xmlns:a16="http://schemas.microsoft.com/office/drawing/2014/main" id="{38740FF3-CF42-454B-9F45-EFEA5B9ECF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5446" y="785042"/>
            <a:ext cx="1968923" cy="3107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DCE6197-042D-F341-8633-B13A8DBE3DF0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2402780" y="1152604"/>
            <a:ext cx="1968923" cy="3272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4ED0B954-BD60-8D47-8AEC-F39DBC39CC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2252" y="785042"/>
            <a:ext cx="1968923" cy="3107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D572D5-3E16-154C-8EC5-6A770C5B79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21" name="Picture 5">
            <a:extLst>
              <a:ext uri="{FF2B5EF4-FFF2-40B4-BE49-F238E27FC236}">
                <a16:creationId xmlns:a16="http://schemas.microsoft.com/office/drawing/2014/main" id="{559FBA1A-9BA5-DA4D-ABE5-7D7CD4816171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59484"/>
            <a:ext cx="6885647" cy="3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0274" y="4564070"/>
            <a:ext cx="1703890" cy="49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06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рывающ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8417" y="1231753"/>
            <a:ext cx="2143385" cy="11833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ЗАКРЫВАЮЩИЙ СЛАЙД ПРЕЗЕНТАЦИИ</a:t>
            </a:r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DAA15E-4ED5-B648-A5A0-607B67CFA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DC349F7-831E-4E42-A4CF-7076093525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417" y="2518562"/>
            <a:ext cx="2143385" cy="1404000"/>
          </a:xfrm>
        </p:spPr>
        <p:txBody>
          <a:bodyPr anchor="t" anchorCtr="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accent4"/>
              </a:buClr>
              <a:buSzPct val="110000"/>
              <a:buFontTx/>
              <a:buNone/>
              <a:tabLst/>
              <a:defRPr sz="1051" b="0">
                <a:solidFill>
                  <a:schemeClr val="tx1"/>
                </a:solidFill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accent4"/>
              </a:buClr>
              <a:buSzPct val="110000"/>
              <a:buFontTx/>
              <a:buNone/>
              <a:tabLst/>
              <a:defRPr/>
            </a:pPr>
            <a:r>
              <a:rPr lang="ru-RU" dirty="0"/>
              <a:t>Текст закрывающего слайда, реквизиты, контактная информация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E749C80-3A0D-1940-96E7-176D23C6081B}"/>
              </a:ext>
            </a:extLst>
          </p:cNvPr>
          <p:cNvSpPr/>
          <p:nvPr userDrawn="1"/>
        </p:nvSpPr>
        <p:spPr bwMode="auto">
          <a:xfrm>
            <a:off x="300274" y="1231752"/>
            <a:ext cx="35169" cy="2690813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1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0274" y="4564070"/>
            <a:ext cx="1703890" cy="49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27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DAA15E-4ED5-B648-A5A0-607B67CFA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54E40E-960F-084C-87BC-767853133E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9C5FC8B2-A80D-AE4C-BC72-D2092F4A019B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59484"/>
            <a:ext cx="6885647" cy="3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0274" y="4564070"/>
            <a:ext cx="1703890" cy="49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772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5336" y="158827"/>
            <a:ext cx="6307383" cy="378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7392" y="879474"/>
            <a:ext cx="6307383" cy="35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6563" y="4856163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FC702E3D-E1C0-8345-AA2A-F82325D0AAB8}" type="datetime4">
              <a:rPr lang="ru-RU" smtClean="0"/>
              <a:t>22 апреля 2022 г.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06350" y="4825830"/>
            <a:ext cx="5246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 b="1">
                <a:solidFill>
                  <a:srgbClr val="448A18"/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47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92" r:id="rId6"/>
    <p:sldLayoutId id="2147483673" r:id="rId7"/>
    <p:sldLayoutId id="2147483674" r:id="rId8"/>
    <p:sldLayoutId id="2147483675" r:id="rId9"/>
    <p:sldLayoutId id="2147483691" r:id="rId10"/>
    <p:sldLayoutId id="2147483676" r:id="rId11"/>
    <p:sldLayoutId id="2147483677" r:id="rId12"/>
  </p:sldLayoutIdLst>
  <p:hf hdr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1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2796" indent="-172796" algn="l" defTabSz="685783" rtl="0" eaLnBrk="1" latinLnBrk="0" hangingPunct="1">
        <a:lnSpc>
          <a:spcPct val="100000"/>
        </a:lnSpc>
        <a:spcBef>
          <a:spcPts val="300"/>
        </a:spcBef>
        <a:buClr>
          <a:schemeClr val="accent4"/>
        </a:buClr>
        <a:buSzPct val="110000"/>
        <a:buFontTx/>
        <a:buBlip>
          <a:blip r:embed="rId14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45591" indent="-172796" algn="l" defTabSz="685783" rtl="0" eaLnBrk="1" latinLnBrk="0" hangingPunct="1">
        <a:lnSpc>
          <a:spcPct val="100000"/>
        </a:lnSpc>
        <a:spcBef>
          <a:spcPts val="200"/>
        </a:spcBef>
        <a:buClr>
          <a:srgbClr val="448A18"/>
        </a:buClr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18387" indent="-172796" algn="l" defTabSz="685783" rtl="0" eaLnBrk="1" latinLnBrk="0" hangingPunct="1">
        <a:lnSpc>
          <a:spcPct val="100000"/>
        </a:lnSpc>
        <a:spcBef>
          <a:spcPts val="300"/>
        </a:spcBef>
        <a:buClr>
          <a:srgbClr val="448A18"/>
        </a:buClr>
        <a:buSzPct val="12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691183" indent="-172796" algn="l" defTabSz="685783" rtl="0" eaLnBrk="1" latinLnBrk="0" hangingPunct="1">
        <a:lnSpc>
          <a:spcPct val="100000"/>
        </a:lnSpc>
        <a:spcBef>
          <a:spcPts val="300"/>
        </a:spcBef>
        <a:buClr>
          <a:srgbClr val="448A18"/>
        </a:buClr>
        <a:buSzPct val="120000"/>
        <a:buFont typeface="Системный шрифт, обычный"/>
        <a:buChar char="⁃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63978" indent="-172796" algn="l" defTabSz="685783" rtl="0" eaLnBrk="1" latinLnBrk="0" hangingPunct="1">
        <a:lnSpc>
          <a:spcPct val="100000"/>
        </a:lnSpc>
        <a:spcBef>
          <a:spcPts val="300"/>
        </a:spcBef>
        <a:buClr>
          <a:srgbClr val="448A18"/>
        </a:buClr>
        <a:buSzPct val="60000"/>
        <a:buFont typeface=".Lucida Grande UI Regular"/>
        <a:buChar char="◆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6.jp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2.xml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 /><Relationship Id="rId3" Type="http://schemas.openxmlformats.org/officeDocument/2006/relationships/image" Target="../media/image8.png" /><Relationship Id="rId7" Type="http://schemas.openxmlformats.org/officeDocument/2006/relationships/image" Target="../media/image12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1.png" /><Relationship Id="rId5" Type="http://schemas.openxmlformats.org/officeDocument/2006/relationships/image" Target="../media/image10.png" /><Relationship Id="rId4" Type="http://schemas.openxmlformats.org/officeDocument/2006/relationships/image" Target="../media/image9.png" /><Relationship Id="rId9" Type="http://schemas.openxmlformats.org/officeDocument/2006/relationships/image" Target="../media/image14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bank@altay.rshb.ru" TargetMode="External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16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1B201-10C4-EF4D-B471-0527383B4F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729" y="1863312"/>
            <a:ext cx="4815354" cy="1037747"/>
          </a:xfrm>
        </p:spPr>
        <p:txBody>
          <a:bodyPr>
            <a:noAutofit/>
          </a:bodyPr>
          <a:lstStyle/>
          <a:p>
            <a:pPr algn="l"/>
            <a:r>
              <a:rPr lang="ru-RU" sz="1800" dirty="0"/>
              <a:t>ПРОЕКТ «ШКОЛА ФЕРМЕРА»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41C50A6-272E-5D4A-AFDA-2ED67BAB5C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393728" y="4076171"/>
            <a:ext cx="2087562" cy="293687"/>
          </a:xfrm>
        </p:spPr>
        <p:txBody>
          <a:bodyPr/>
          <a:lstStyle/>
          <a:p>
            <a:r>
              <a:rPr lang="ru-RU" dirty="0"/>
              <a:t>Апрель 2022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>
          <a:xfrm>
            <a:off x="393728" y="3135340"/>
            <a:ext cx="5450222" cy="293687"/>
          </a:xfrm>
        </p:spPr>
        <p:txBody>
          <a:bodyPr/>
          <a:lstStyle/>
          <a:p>
            <a:r>
              <a:rPr lang="ru-RU" dirty="0"/>
              <a:t>Алтайский региональный филиал АО «</a:t>
            </a:r>
            <a:r>
              <a:rPr lang="ru-RU" dirty="0" err="1"/>
              <a:t>Россельхозбанк</a:t>
            </a:r>
            <a:r>
              <a:rPr lang="ru-RU" dirty="0"/>
              <a:t>»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33064" y="1630838"/>
            <a:ext cx="6426763" cy="1270222"/>
            <a:chOff x="333064" y="1792971"/>
            <a:chExt cx="6426763" cy="1216929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4D66149E-990B-2F4D-92F3-8343506E26B1}"/>
                </a:ext>
              </a:extLst>
            </p:cNvPr>
            <p:cNvSpPr/>
            <p:nvPr/>
          </p:nvSpPr>
          <p:spPr bwMode="auto">
            <a:xfrm>
              <a:off x="333064" y="1801018"/>
              <a:ext cx="45719" cy="1208882"/>
            </a:xfrm>
            <a:prstGeom prst="rect">
              <a:avLst/>
            </a:prstGeom>
            <a:solidFill>
              <a:srgbClr val="FFD10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351"/>
            </a:p>
          </p:txBody>
        </p: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3CA29B4C-90AF-0D41-86E1-20AF70C13C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6728" y="1792971"/>
              <a:ext cx="993099" cy="1216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51257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121036" y="205588"/>
            <a:ext cx="6307383" cy="378000"/>
          </a:xfrm>
        </p:spPr>
        <p:txBody>
          <a:bodyPr>
            <a:normAutofit/>
          </a:bodyPr>
          <a:lstStyle/>
          <a:p>
            <a:r>
              <a:rPr lang="ru-RU" sz="1400" dirty="0"/>
              <a:t>КЛЮЧЕВЫЕ ЗАДАЧИ ПРОЕКТА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32B33D0-8D45-9F45-A1DB-01142CCA54CE}"/>
              </a:ext>
            </a:extLst>
          </p:cNvPr>
          <p:cNvSpPr/>
          <p:nvPr/>
        </p:nvSpPr>
        <p:spPr>
          <a:xfrm>
            <a:off x="526882" y="756377"/>
            <a:ext cx="5901537" cy="2462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71450" lvl="1" indent="-171450">
              <a:buFont typeface="Wingdings" panose="05000000000000000000" pitchFamily="2" charset="2"/>
              <a:buChar char="§"/>
            </a:pPr>
            <a:r>
              <a:rPr lang="ru-RU" sz="1000" dirty="0"/>
              <a:t>Поддержка в развитии фермерства в регионах – запуск новых МФХ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26882" y="1052276"/>
            <a:ext cx="6096000" cy="2462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000" dirty="0"/>
              <a:t>Повышение финансовой грамотности действующих фермеров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53" y="1425625"/>
            <a:ext cx="2919947" cy="19466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701" y="2508570"/>
            <a:ext cx="3229084" cy="195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81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121036" y="205588"/>
            <a:ext cx="6307383" cy="378000"/>
          </a:xfrm>
        </p:spPr>
        <p:txBody>
          <a:bodyPr>
            <a:normAutofit/>
          </a:bodyPr>
          <a:lstStyle/>
          <a:p>
            <a:r>
              <a:rPr lang="ru-RU" sz="1400" dirty="0"/>
              <a:t>ОСНОВНЫЕ ПОЛОЖЕНИЯ КОНЦЕПЦИИ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66708" y="1840313"/>
            <a:ext cx="6858001" cy="2834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250">
              <a:spcAft>
                <a:spcPts val="56"/>
              </a:spcAft>
            </a:pPr>
            <a:r>
              <a:rPr lang="ru-RU" sz="1000" b="1" spc="-11" dirty="0">
                <a:latin typeface="+mj-lt"/>
              </a:rPr>
              <a:t>ГЕОГРАФИЯ ШКОЛЫ – 20</a:t>
            </a:r>
            <a:r>
              <a:rPr lang="en-US" sz="1000" b="1" spc="-11" dirty="0">
                <a:latin typeface="+mj-lt"/>
              </a:rPr>
              <a:t> </a:t>
            </a:r>
            <a:r>
              <a:rPr lang="ru-RU" sz="1000" b="1" spc="-11" dirty="0">
                <a:latin typeface="+mj-lt"/>
              </a:rPr>
              <a:t>РЕГИОНОВ РФ</a:t>
            </a:r>
          </a:p>
          <a:p>
            <a:pPr marL="465750" indent="-141750">
              <a:spcAft>
                <a:spcPts val="56"/>
              </a:spcAft>
            </a:pPr>
            <a:endParaRPr lang="ru-RU" sz="300" spc="-11" dirty="0">
              <a:solidFill>
                <a:schemeClr val="tx1">
                  <a:lumMod val="60000"/>
                  <a:lumOff val="40000"/>
                </a:schemeClr>
              </a:solidFill>
              <a:latin typeface="+mj-lt"/>
            </a:endParaRPr>
          </a:p>
          <a:p>
            <a:pPr marL="465750" indent="-141750">
              <a:spcAft>
                <a:spcPts val="56"/>
              </a:spcAft>
            </a:pPr>
            <a:endParaRPr lang="ru-RU" sz="300" spc="-11" dirty="0">
              <a:solidFill>
                <a:schemeClr val="tx1">
                  <a:lumMod val="60000"/>
                  <a:lumOff val="40000"/>
                </a:schemeClr>
              </a:solidFill>
              <a:latin typeface="+mj-lt"/>
            </a:endParaRPr>
          </a:p>
          <a:p>
            <a:pPr marL="465750" indent="-141750">
              <a:spcAft>
                <a:spcPts val="56"/>
              </a:spcAft>
            </a:pPr>
            <a:endParaRPr lang="ru-RU" sz="300" spc="-11" dirty="0">
              <a:solidFill>
                <a:schemeClr val="tx1">
                  <a:lumMod val="60000"/>
                  <a:lumOff val="40000"/>
                </a:schemeClr>
              </a:solidFill>
              <a:latin typeface="+mj-lt"/>
            </a:endParaRPr>
          </a:p>
          <a:p>
            <a:pPr marL="344250" lvl="1">
              <a:spcAft>
                <a:spcPts val="56"/>
              </a:spcAft>
              <a:buClr>
                <a:schemeClr val="accent1"/>
              </a:buClr>
            </a:pPr>
            <a:r>
              <a:rPr lang="ru-RU" sz="1000" b="1" spc="-11" dirty="0">
                <a:latin typeface="+mj-lt"/>
              </a:rPr>
              <a:t>ПРИНЦИП ОРГАНИЗАЦИИ РАБОТЫ ШКОЛЫ </a:t>
            </a:r>
          </a:p>
          <a:p>
            <a:pPr marL="625475" lvl="1" indent="-266700">
              <a:spcAft>
                <a:spcPts val="56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000" spc="-11" dirty="0">
                <a:latin typeface="+mj-lt"/>
              </a:rPr>
              <a:t>В каждом регионе определены ВУЗы, на базе которых будет организовано обучение</a:t>
            </a:r>
          </a:p>
          <a:p>
            <a:pPr marL="625475" lvl="1" indent="-266700">
              <a:spcAft>
                <a:spcPts val="56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000" spc="-11" dirty="0">
                <a:latin typeface="+mj-lt"/>
              </a:rPr>
              <a:t>Для каждого региона  выбраны специализации: распространённая</a:t>
            </a:r>
            <a:r>
              <a:rPr lang="en-US" sz="1000" spc="-11" dirty="0">
                <a:latin typeface="+mj-lt"/>
              </a:rPr>
              <a:t>/</a:t>
            </a:r>
            <a:r>
              <a:rPr lang="ru-RU" sz="1000" spc="-11" dirty="0">
                <a:latin typeface="+mj-lt"/>
              </a:rPr>
              <a:t>востребованная и уникальная отрасль сельского хозяйства</a:t>
            </a:r>
            <a:endParaRPr lang="ru-RU" sz="1000" spc="-11" dirty="0">
              <a:solidFill>
                <a:schemeClr val="accent1"/>
              </a:solidFill>
              <a:latin typeface="+mj-lt"/>
            </a:endParaRPr>
          </a:p>
          <a:p>
            <a:pPr marL="344250" lvl="1">
              <a:spcBef>
                <a:spcPts val="675"/>
              </a:spcBef>
              <a:spcAft>
                <a:spcPts val="56"/>
              </a:spcAft>
              <a:buClr>
                <a:schemeClr val="accent1"/>
              </a:buClr>
            </a:pPr>
            <a:r>
              <a:rPr lang="ru-RU" sz="1000" b="1" spc="-11" dirty="0">
                <a:latin typeface="+mj-lt"/>
              </a:rPr>
              <a:t>ФОРМАТ ОБУЧЕНИЯ - СМЕШАННЫЙ</a:t>
            </a:r>
          </a:p>
          <a:p>
            <a:pPr marL="625475" lvl="1" indent="-280988">
              <a:spcAft>
                <a:spcPts val="56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625475" algn="l"/>
              </a:tabLst>
            </a:pPr>
            <a:r>
              <a:rPr lang="ru-RU" sz="1000" spc="-11" dirty="0">
                <a:latin typeface="+mj-lt"/>
              </a:rPr>
              <a:t>Теоретическая часть – не менее 150 часов </a:t>
            </a:r>
          </a:p>
          <a:p>
            <a:pPr marL="625475" lvl="1" indent="-280988">
              <a:spcAft>
                <a:spcPts val="56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625475" algn="l"/>
              </a:tabLst>
            </a:pPr>
            <a:r>
              <a:rPr lang="ru-RU" sz="1000" spc="-11" dirty="0">
                <a:latin typeface="+mj-lt"/>
              </a:rPr>
              <a:t>Практическая часть – не менее 100 часов</a:t>
            </a:r>
          </a:p>
          <a:p>
            <a:pPr marL="625475" lvl="1" indent="-280988">
              <a:spcAft>
                <a:spcPts val="56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625475" algn="l"/>
              </a:tabLst>
            </a:pPr>
            <a:r>
              <a:rPr lang="ru-RU" sz="1000" spc="-11" dirty="0">
                <a:latin typeface="+mj-lt"/>
              </a:rPr>
              <a:t>Дистанционный и очный</a:t>
            </a:r>
          </a:p>
          <a:p>
            <a:pPr marL="625475" lvl="1" indent="-280988">
              <a:spcAft>
                <a:spcPts val="56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625475" algn="l"/>
              </a:tabLst>
            </a:pPr>
            <a:endParaRPr lang="ru-RU" sz="1000" spc="-11" dirty="0">
              <a:solidFill>
                <a:schemeClr val="accent1"/>
              </a:solidFill>
              <a:latin typeface="+mj-lt"/>
            </a:endParaRPr>
          </a:p>
          <a:p>
            <a:pPr marL="344250" lvl="1">
              <a:spcAft>
                <a:spcPts val="56"/>
              </a:spcAft>
              <a:buClr>
                <a:schemeClr val="accent1"/>
              </a:buClr>
            </a:pPr>
            <a:r>
              <a:rPr lang="ru-RU" sz="1000" b="1" spc="-11" dirty="0">
                <a:latin typeface="+mj-lt"/>
              </a:rPr>
              <a:t>ПРОГРАММА ОБУЧЕНИЯ</a:t>
            </a:r>
          </a:p>
          <a:p>
            <a:pPr marL="625475" lvl="1" indent="-266700">
              <a:spcAft>
                <a:spcPts val="56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000" spc="-11" dirty="0">
                <a:latin typeface="+mj-lt"/>
              </a:rPr>
              <a:t>Базовая программа: от теоретической части </a:t>
            </a:r>
          </a:p>
          <a:p>
            <a:pPr marL="358775" lvl="1">
              <a:spcAft>
                <a:spcPts val="56"/>
              </a:spcAft>
              <a:buClr>
                <a:schemeClr val="accent1"/>
              </a:buClr>
            </a:pPr>
            <a:r>
              <a:rPr lang="ru-RU" sz="1000" spc="-11" dirty="0">
                <a:latin typeface="+mj-lt"/>
              </a:rPr>
              <a:t>до защиты бизнес-проекта (включая практические занятия, </a:t>
            </a:r>
          </a:p>
          <a:p>
            <a:pPr marL="358775" lvl="1">
              <a:spcAft>
                <a:spcPts val="56"/>
              </a:spcAft>
              <a:buClr>
                <a:schemeClr val="accent1"/>
              </a:buClr>
            </a:pPr>
            <a:r>
              <a:rPr lang="ru-RU" sz="1000" spc="-11" dirty="0">
                <a:latin typeface="+mj-lt"/>
              </a:rPr>
              <a:t>получение диплома)</a:t>
            </a:r>
          </a:p>
          <a:p>
            <a:pPr marL="358775" lvl="1">
              <a:spcAft>
                <a:spcPts val="56"/>
              </a:spcAft>
              <a:buClr>
                <a:schemeClr val="accent1"/>
              </a:buClr>
            </a:pPr>
            <a:endParaRPr lang="ru-RU" sz="1000" spc="-11" dirty="0">
              <a:latin typeface="+mj-lt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548BBB8-7E8F-6A42-A316-A839F3443C73}"/>
              </a:ext>
            </a:extLst>
          </p:cNvPr>
          <p:cNvSpPr/>
          <p:nvPr/>
        </p:nvSpPr>
        <p:spPr>
          <a:xfrm>
            <a:off x="296168" y="737422"/>
            <a:ext cx="6132251" cy="116955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buClr>
                <a:schemeClr val="accent1"/>
              </a:buClr>
            </a:pPr>
            <a:r>
              <a:rPr lang="ru-RU" sz="1000" b="1" dirty="0">
                <a:latin typeface="+mj-lt"/>
              </a:rPr>
              <a:t>ЦЕЛИ ПРОЕКТА:</a:t>
            </a:r>
          </a:p>
          <a:p>
            <a:pPr marL="266700" indent="-2667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000" spc="-11" dirty="0">
                <a:latin typeface="+mj-lt"/>
              </a:rPr>
              <a:t>Расширение географии присутствия Школы фермера на всю территорию РФ,</a:t>
            </a:r>
          </a:p>
          <a:p>
            <a:pPr marL="266700" indent="-2667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000" spc="-11" dirty="0">
                <a:latin typeface="+mj-lt"/>
              </a:rPr>
              <a:t>Создание комплексного предложения для начинающих фермеров на базе экосистемы Свое. Фермерство, позволяющего любому предпринимателю с помощью сервисов Банка получить необходимое образование,</a:t>
            </a:r>
          </a:p>
          <a:p>
            <a:pPr marL="266700" indent="-2667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000" spc="-11" dirty="0">
                <a:latin typeface="+mj-lt"/>
              </a:rPr>
              <a:t>Обеспечение возможности быстрого перепрофилирования или повышения квалификации для граждан, решивших развивать бизнес в АПК.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100" y="2795855"/>
            <a:ext cx="2470319" cy="164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25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121036" y="205588"/>
            <a:ext cx="6307383" cy="378000"/>
          </a:xfrm>
        </p:spPr>
        <p:txBody>
          <a:bodyPr>
            <a:normAutofit/>
          </a:bodyPr>
          <a:lstStyle/>
          <a:p>
            <a:r>
              <a:rPr lang="ru-RU" sz="1400" dirty="0"/>
              <a:t>КЛЮЧЕВЫЕ УЧАСТНИКИ ПРОЕКТА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/>
          <a:srcRect l="27997" t="22981" r="47402" b="31345"/>
          <a:stretch/>
        </p:blipFill>
        <p:spPr>
          <a:xfrm>
            <a:off x="447913" y="1210037"/>
            <a:ext cx="536535" cy="539559"/>
          </a:xfrm>
          <a:prstGeom prst="roundRect">
            <a:avLst>
              <a:gd name="adj" fmla="val 5058"/>
            </a:avLst>
          </a:prstGeom>
        </p:spPr>
      </p:pic>
      <p:sp>
        <p:nvSpPr>
          <p:cNvPr id="17" name="TextBox 16"/>
          <p:cNvSpPr txBox="1"/>
          <p:nvPr/>
        </p:nvSpPr>
        <p:spPr>
          <a:xfrm>
            <a:off x="1231482" y="1087401"/>
            <a:ext cx="19974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СУБЪЕКТ РФ,</a:t>
            </a:r>
            <a:br>
              <a:rPr lang="ru-RU" sz="900" b="1" dirty="0">
                <a:latin typeface="+mj-lt"/>
                <a:ea typeface="Microsoft JhengHei Light" panose="020B0304030504040204" pitchFamily="34" charset="-120"/>
              </a:rPr>
            </a:b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ПРЕДСТАВИТЕЛЬ ГОС. РЕГ. ВЛАСТИ АДМИНИСТРАТИВНО-ТЕРРИТОРИАЛЬНОЙ, ФЕДЕРАТИВНОЙ ЕДИНИЦЫ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/>
          <a:srcRect l="13101" r="12946" b="28334"/>
          <a:stretch/>
        </p:blipFill>
        <p:spPr>
          <a:xfrm>
            <a:off x="3436111" y="1154092"/>
            <a:ext cx="672239" cy="651449"/>
          </a:xfrm>
          <a:prstGeom prst="roundRect">
            <a:avLst>
              <a:gd name="adj" fmla="val 7667"/>
            </a:avLst>
          </a:prstGeom>
        </p:spPr>
      </p:pic>
      <p:sp>
        <p:nvSpPr>
          <p:cNvPr id="22" name="TextBox 21"/>
          <p:cNvSpPr txBox="1"/>
          <p:nvPr/>
        </p:nvSpPr>
        <p:spPr>
          <a:xfrm>
            <a:off x="4229167" y="1295150"/>
            <a:ext cx="1990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latin typeface="+mj-lt"/>
                <a:ea typeface="Microsoft JhengHei Light" panose="020B0304030504040204" pitchFamily="34" charset="-120"/>
              </a:defRPr>
            </a:lvl1pPr>
          </a:lstStyle>
          <a:p>
            <a:r>
              <a:rPr lang="ru-RU" dirty="0"/>
              <a:t>МИНИСТЕРСТВО</a:t>
            </a:r>
            <a:br>
              <a:rPr lang="ru-RU" dirty="0"/>
            </a:br>
            <a:r>
              <a:rPr lang="ru-RU" dirty="0"/>
              <a:t>СЕЛЬСКОГО ХОЗЯЙСТВА РФ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5"/>
          <a:srcRect l="27668" t="28138" r="33434" b="5761"/>
          <a:stretch/>
        </p:blipFill>
        <p:spPr>
          <a:xfrm>
            <a:off x="3436111" y="2131281"/>
            <a:ext cx="595866" cy="569579"/>
          </a:xfrm>
          <a:prstGeom prst="roundRect">
            <a:avLst>
              <a:gd name="adj" fmla="val 4350"/>
            </a:avLst>
          </a:prstGeom>
        </p:spPr>
      </p:pic>
      <p:sp>
        <p:nvSpPr>
          <p:cNvPr id="24" name="TextBox 23"/>
          <p:cNvSpPr txBox="1"/>
          <p:nvPr/>
        </p:nvSpPr>
        <p:spPr>
          <a:xfrm>
            <a:off x="4229167" y="2162155"/>
            <a:ext cx="25656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latin typeface="+mj-lt"/>
                <a:ea typeface="Microsoft JhengHei Light" panose="020B0304030504040204" pitchFamily="34" charset="-120"/>
              </a:defRPr>
            </a:lvl1pPr>
          </a:lstStyle>
          <a:p>
            <a:r>
              <a:rPr lang="ru-RU" dirty="0"/>
              <a:t>РЕГИОНАЛЬНЫЕ ЦЕНТРЫ  СЕЛЬСКОХОЗЯЙСТВЕННОГО КОНСУЛЬТИРОВАНИЯ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6"/>
          <a:srcRect l="32035" t="-164" r="30911" b="56359"/>
          <a:stretch/>
        </p:blipFill>
        <p:spPr>
          <a:xfrm>
            <a:off x="448556" y="2899679"/>
            <a:ext cx="538646" cy="477086"/>
          </a:xfrm>
          <a:prstGeom prst="roundRect">
            <a:avLst>
              <a:gd name="adj" fmla="val 3178"/>
            </a:avLst>
          </a:prstGeom>
        </p:spPr>
      </p:pic>
      <p:sp>
        <p:nvSpPr>
          <p:cNvPr id="26" name="TextBox 25"/>
          <p:cNvSpPr txBox="1"/>
          <p:nvPr/>
        </p:nvSpPr>
        <p:spPr>
          <a:xfrm>
            <a:off x="1231483" y="2884307"/>
            <a:ext cx="20641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latin typeface="+mj-lt"/>
                <a:ea typeface="Microsoft JhengHei Light" panose="020B0304030504040204" pitchFamily="34" charset="-120"/>
              </a:defRPr>
            </a:lvl1pPr>
          </a:lstStyle>
          <a:p>
            <a:r>
              <a:rPr lang="ru-RU" dirty="0"/>
              <a:t>АГРАРНЫЕ С/Х ВУЗЫ,</a:t>
            </a:r>
            <a:br>
              <a:rPr lang="ru-RU" dirty="0"/>
            </a:br>
            <a:r>
              <a:rPr lang="ru-RU" dirty="0"/>
              <a:t>РОССИЙСКИЙ УНИВЕРСИТЕТ КООПЕРАЦИИ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29168" y="3006177"/>
            <a:ext cx="2199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latin typeface="+mj-lt"/>
                <a:ea typeface="Microsoft JhengHei Light" panose="020B0304030504040204" pitchFamily="34" charset="-120"/>
              </a:defRPr>
            </a:lvl1pPr>
          </a:lstStyle>
          <a:p>
            <a:r>
              <a:rPr lang="ru-RU" dirty="0"/>
              <a:t>ПРЕДСТАВИТЕЛИ НЕКОММЕРЧЕСКИХ ОРГАНИЗАЦИЙ И  ОТРАСЛЕВЫХ СОЮЗОВ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7"/>
          <a:srcRect l="27447" t="12692" r="43617" b="34617"/>
          <a:stretch/>
        </p:blipFill>
        <p:spPr>
          <a:xfrm>
            <a:off x="436230" y="3729127"/>
            <a:ext cx="559898" cy="564015"/>
          </a:xfrm>
          <a:prstGeom prst="roundRect">
            <a:avLst>
              <a:gd name="adj" fmla="val 2436"/>
            </a:avLst>
          </a:prstGeom>
        </p:spPr>
      </p:pic>
      <p:sp>
        <p:nvSpPr>
          <p:cNvPr id="29" name="TextBox 28"/>
          <p:cNvSpPr txBox="1"/>
          <p:nvPr/>
        </p:nvSpPr>
        <p:spPr>
          <a:xfrm>
            <a:off x="1177103" y="3618719"/>
            <a:ext cx="230015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latin typeface="+mj-lt"/>
                <a:ea typeface="Microsoft JhengHei Light" panose="020B0304030504040204" pitchFamily="34" charset="-120"/>
              </a:defRPr>
            </a:lvl1pPr>
          </a:lstStyle>
          <a:p>
            <a:r>
              <a:rPr lang="ru-RU" dirty="0"/>
              <a:t>КРУПНЫЕ ПРОИЗВОДИТЕЛИ И ПЕРЕРАБОТЧИКИ ФЕРМЕРСКОЙ ПРОДУКЦИИ, ЛИДЕРЫ МНЕНИЙ ФЕРМЕРСКОГО СООБЩЕСТВА, </a:t>
            </a:r>
          </a:p>
          <a:p>
            <a:r>
              <a:rPr lang="ru-RU" dirty="0"/>
              <a:t>НОСИТЕЛИ ЛУЧШИХ ПРАКТИК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8"/>
          <a:srcRect l="35790" t="7532" r="35837" b="54340"/>
          <a:stretch/>
        </p:blipFill>
        <p:spPr>
          <a:xfrm>
            <a:off x="410787" y="2128929"/>
            <a:ext cx="536535" cy="574282"/>
          </a:xfrm>
          <a:prstGeom prst="roundRect">
            <a:avLst>
              <a:gd name="adj" fmla="val 2884"/>
            </a:avLst>
          </a:prstGeom>
        </p:spPr>
      </p:pic>
      <p:sp>
        <p:nvSpPr>
          <p:cNvPr id="31" name="TextBox 30"/>
          <p:cNvSpPr txBox="1"/>
          <p:nvPr/>
        </p:nvSpPr>
        <p:spPr>
          <a:xfrm>
            <a:off x="1231482" y="2300654"/>
            <a:ext cx="23001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latin typeface="+mj-lt"/>
                <a:ea typeface="Microsoft JhengHei Light" panose="020B0304030504040204" pitchFamily="34" charset="-120"/>
              </a:defRPr>
            </a:lvl1pPr>
          </a:lstStyle>
          <a:p>
            <a:r>
              <a:rPr lang="ru-RU" dirty="0"/>
              <a:t>РОССЕЛЬХОЗБАНК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70" t="19496" r="70117" b="18387"/>
          <a:stretch/>
        </p:blipFill>
        <p:spPr>
          <a:xfrm>
            <a:off x="3454250" y="3017152"/>
            <a:ext cx="559588" cy="62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35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121036" y="205588"/>
            <a:ext cx="6307383" cy="378000"/>
          </a:xfrm>
        </p:spPr>
        <p:txBody>
          <a:bodyPr>
            <a:normAutofit/>
          </a:bodyPr>
          <a:lstStyle/>
          <a:p>
            <a:r>
              <a:rPr lang="ru-RU" sz="1400" dirty="0"/>
              <a:t>ОРГАНИЗАЦИЯ ПРОЦЕССА ОБУЧЕНИЯ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8090" y="738817"/>
            <a:ext cx="6474234" cy="46935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344250">
              <a:spcAft>
                <a:spcPts val="675"/>
              </a:spcAft>
            </a:pPr>
            <a:r>
              <a:rPr lang="ru-RU" sz="1000" b="1" dirty="0">
                <a:solidFill>
                  <a:schemeClr val="accent1"/>
                </a:solidFill>
                <a:latin typeface="+mj-lt"/>
              </a:rPr>
              <a:t>ТЕОРЕТИЧЕСКАЯ ЧАСТЬ</a:t>
            </a:r>
          </a:p>
          <a:p>
            <a:pPr marL="625475" lvl="1" indent="-266700" algn="just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000" dirty="0">
                <a:latin typeface="+mj-lt"/>
              </a:rPr>
              <a:t>Проведение занятий с преподавателем ВУЗа в режиме реального времени </a:t>
            </a:r>
            <a:r>
              <a:rPr lang="en-US" sz="1000" dirty="0">
                <a:latin typeface="+mj-lt"/>
              </a:rPr>
              <a:t>online</a:t>
            </a:r>
            <a:endParaRPr lang="ru-RU" sz="1000" dirty="0">
              <a:latin typeface="+mj-lt"/>
            </a:endParaRPr>
          </a:p>
          <a:p>
            <a:pPr marL="625475" lvl="1" indent="-266700" algn="just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000" dirty="0">
                <a:latin typeface="+mj-lt"/>
              </a:rPr>
              <a:t>Обучение идет по учебному плану, созданному региональным ВУЗом, с учетом региональных особенностей и потребностей специализации</a:t>
            </a:r>
          </a:p>
          <a:p>
            <a:pPr marL="625475" lvl="1" indent="-266700" algn="just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000" dirty="0">
                <a:latin typeface="+mj-lt"/>
              </a:rPr>
              <a:t>Удаленное подключение через личный кабинет Свое Фермерство</a:t>
            </a:r>
          </a:p>
          <a:p>
            <a:pPr marL="625475" lvl="1" indent="-266700" algn="just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000" dirty="0">
                <a:latin typeface="+mj-lt"/>
              </a:rPr>
              <a:t>Коммуникации с преподавателем </a:t>
            </a:r>
            <a:r>
              <a:rPr lang="en-US" sz="1000" dirty="0">
                <a:latin typeface="+mj-lt"/>
              </a:rPr>
              <a:t>Online</a:t>
            </a:r>
            <a:r>
              <a:rPr lang="ru-RU" sz="1000" dirty="0">
                <a:latin typeface="+mj-lt"/>
              </a:rPr>
              <a:t>. Каждый слушатель имеет возможность задавать вопросы преподавателю письменно через </a:t>
            </a:r>
            <a:r>
              <a:rPr lang="en-US" sz="1000" dirty="0">
                <a:latin typeface="+mj-lt"/>
              </a:rPr>
              <a:t>online </a:t>
            </a:r>
            <a:r>
              <a:rPr lang="ru-RU" sz="1000" dirty="0">
                <a:latin typeface="+mj-lt"/>
              </a:rPr>
              <a:t>чат. Преподаватель отвечает на вопросы устно в ходе занятий</a:t>
            </a:r>
          </a:p>
          <a:p>
            <a:pPr marL="625475" lvl="1" indent="-266700" algn="just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000" dirty="0">
                <a:latin typeface="+mj-lt"/>
              </a:rPr>
              <a:t>Аттестация слушателей по результатам прохождения разделов учебно-тематического плана</a:t>
            </a:r>
          </a:p>
          <a:p>
            <a:pPr marL="625475" lvl="1" indent="-266700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</a:pPr>
            <a:endParaRPr lang="ru-RU" sz="1000" dirty="0">
              <a:latin typeface="+mj-lt"/>
            </a:endParaRPr>
          </a:p>
          <a:p>
            <a:pPr marL="344250">
              <a:spcAft>
                <a:spcPts val="675"/>
              </a:spcAft>
            </a:pPr>
            <a:r>
              <a:rPr lang="ru-RU" sz="1000" b="1" dirty="0">
                <a:solidFill>
                  <a:schemeClr val="accent1"/>
                </a:solidFill>
                <a:latin typeface="+mj-lt"/>
              </a:rPr>
              <a:t>ПРАКТИЧЕСКИЕ ЗАНЯТИЯ</a:t>
            </a:r>
          </a:p>
          <a:p>
            <a:pPr marL="625475" lvl="1" indent="-266700" algn="just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000" dirty="0">
                <a:latin typeface="+mj-lt"/>
              </a:rPr>
              <a:t>Партнеры-МФХ проводят очные занятия на базе своего хозяйства, рассказывая свой личный опыт и отвечая на вопросы слушателей в режиме реального времени</a:t>
            </a:r>
          </a:p>
          <a:p>
            <a:pPr marL="625475" lvl="1" indent="-266700" algn="just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000" dirty="0">
                <a:latin typeface="+mj-lt"/>
              </a:rPr>
              <a:t>По итогам завершения практических и выездных занятий проводится аттестация по навыкам и компетенциям (Банк, МСХ, Эксперт по специализации со стороны МФХ)</a:t>
            </a:r>
          </a:p>
          <a:p>
            <a:pPr marL="625475" lvl="1" indent="-266700" algn="just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</a:pPr>
            <a:endParaRPr lang="ru-RU" sz="1000" dirty="0">
              <a:latin typeface="+mj-lt"/>
            </a:endParaRPr>
          </a:p>
          <a:p>
            <a:pPr marL="344250">
              <a:spcAft>
                <a:spcPts val="675"/>
              </a:spcAft>
            </a:pPr>
            <a:r>
              <a:rPr lang="ru-RU" sz="1000" b="1" dirty="0">
                <a:solidFill>
                  <a:schemeClr val="accent1"/>
                </a:solidFill>
                <a:latin typeface="+mj-lt"/>
              </a:rPr>
              <a:t>ИТОГОВАЯ АТТЕСТАЦИЯ</a:t>
            </a:r>
          </a:p>
          <a:p>
            <a:pPr marL="625475" lvl="1" indent="-266700" algn="just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625475" algn="l"/>
              </a:tabLst>
            </a:pPr>
            <a:r>
              <a:rPr lang="ru-RU" sz="1000" dirty="0">
                <a:latin typeface="+mj-lt"/>
              </a:rPr>
              <a:t>Защита выпускной квалификационной работы – бизнес - план.</a:t>
            </a:r>
          </a:p>
          <a:p>
            <a:pPr marL="625475" lvl="1" indent="-266700" algn="just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  <a:tabLst>
                <a:tab pos="625475" algn="l"/>
              </a:tabLst>
            </a:pPr>
            <a:r>
              <a:rPr lang="ru-RU" sz="1000" dirty="0">
                <a:latin typeface="+mj-lt"/>
              </a:rPr>
              <a:t> По итогам обучения выдается  диплом о переподготовке государственного образца</a:t>
            </a:r>
          </a:p>
          <a:p>
            <a:pPr marL="465750" lvl="1" indent="-121500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</a:pPr>
            <a:endParaRPr lang="ru-RU" sz="1000" dirty="0">
              <a:latin typeface="+mj-lt"/>
            </a:endParaRPr>
          </a:p>
          <a:p>
            <a:pPr marL="465750" lvl="1" indent="-121500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</a:pPr>
            <a:endParaRPr lang="ru-RU" sz="1000" dirty="0">
              <a:latin typeface="+mj-lt"/>
            </a:endParaRPr>
          </a:p>
          <a:p>
            <a:pPr marL="465750" lvl="1" indent="-121500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</a:pPr>
            <a:endParaRPr lang="ru-RU" sz="1000" dirty="0">
              <a:latin typeface="+mj-lt"/>
            </a:endParaRPr>
          </a:p>
          <a:p>
            <a:pPr marL="465750" lvl="1" indent="-121500">
              <a:spcAft>
                <a:spcPts val="338"/>
              </a:spcAft>
              <a:buClr>
                <a:schemeClr val="accent1"/>
              </a:buClr>
              <a:buFont typeface="Wingdings" pitchFamily="2" charset="2"/>
              <a:buChar char="§"/>
            </a:pPr>
            <a:endParaRPr lang="ru-RU" sz="1000" dirty="0">
              <a:latin typeface="+mj-lt"/>
            </a:endParaRPr>
          </a:p>
          <a:p>
            <a:pPr marL="628650" lvl="1" indent="-225921">
              <a:spcAft>
                <a:spcPts val="338"/>
              </a:spcAft>
            </a:pPr>
            <a:endParaRPr lang="ru-RU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5140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121036" y="205588"/>
            <a:ext cx="6307383" cy="378000"/>
          </a:xfrm>
        </p:spPr>
        <p:txBody>
          <a:bodyPr>
            <a:normAutofit/>
          </a:bodyPr>
          <a:lstStyle/>
          <a:p>
            <a:r>
              <a:rPr lang="ru-RU" sz="1400" dirty="0"/>
              <a:t>ПЛАТФОРМА ОБУЧЕНИЯ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0480" y="789964"/>
            <a:ext cx="4796231" cy="338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250">
              <a:lnSpc>
                <a:spcPct val="120000"/>
              </a:lnSpc>
              <a:spcAft>
                <a:spcPts val="394"/>
              </a:spcAft>
              <a:buClr>
                <a:srgbClr val="258442"/>
              </a:buClr>
            </a:pPr>
            <a:r>
              <a:rPr lang="ru-RU" sz="1200" b="1" dirty="0">
                <a:solidFill>
                  <a:schemeClr val="accent1"/>
                </a:solidFill>
                <a:latin typeface="+mj-lt"/>
              </a:rPr>
              <a:t>СЕРВИСЫ ДЛЯ СТУДЕНТОВ</a:t>
            </a:r>
            <a:endParaRPr lang="ru-RU" sz="1200" b="1" dirty="0">
              <a:latin typeface="+mj-lt"/>
            </a:endParaRPr>
          </a:p>
          <a:p>
            <a:pPr marL="465750" indent="-121500">
              <a:lnSpc>
                <a:spcPct val="120000"/>
              </a:lnSpc>
              <a:spcBef>
                <a:spcPts val="338"/>
              </a:spcBef>
              <a:buClr>
                <a:srgbClr val="258442"/>
              </a:buClr>
              <a:buFont typeface="Wingdings" pitchFamily="2" charset="2"/>
              <a:buChar char="§"/>
            </a:pPr>
            <a:r>
              <a:rPr lang="ru-RU" sz="1200" dirty="0">
                <a:latin typeface="+mj-lt"/>
              </a:rPr>
              <a:t>Личный кабинет студента на платформе Свое. Фермерство, </a:t>
            </a:r>
            <a:r>
              <a:rPr lang="ru-RU" sz="1200" dirty="0" err="1">
                <a:latin typeface="+mj-lt"/>
              </a:rPr>
              <a:t>брендированный</a:t>
            </a:r>
            <a:r>
              <a:rPr lang="ru-RU" sz="1200" dirty="0">
                <a:latin typeface="+mj-lt"/>
              </a:rPr>
              <a:t> под Экосистему</a:t>
            </a:r>
          </a:p>
          <a:p>
            <a:pPr marL="465750" indent="-121500">
              <a:lnSpc>
                <a:spcPct val="120000"/>
              </a:lnSpc>
              <a:spcBef>
                <a:spcPts val="338"/>
              </a:spcBef>
              <a:buClr>
                <a:srgbClr val="258442"/>
              </a:buClr>
              <a:buFont typeface="Wingdings" pitchFamily="2" charset="2"/>
              <a:buChar char="§"/>
            </a:pPr>
            <a:r>
              <a:rPr lang="ru-RU" sz="1200" dirty="0">
                <a:latin typeface="+mj-lt"/>
              </a:rPr>
              <a:t>Расписание теоретических и практических занятий</a:t>
            </a:r>
          </a:p>
          <a:p>
            <a:pPr marL="465750" indent="-121500">
              <a:lnSpc>
                <a:spcPct val="120000"/>
              </a:lnSpc>
              <a:spcBef>
                <a:spcPts val="338"/>
              </a:spcBef>
              <a:buClr>
                <a:srgbClr val="258442"/>
              </a:buClr>
              <a:buFont typeface="Wingdings" pitchFamily="2" charset="2"/>
              <a:buChar char="§"/>
            </a:pPr>
            <a:r>
              <a:rPr lang="ru-RU" sz="1200" dirty="0">
                <a:latin typeface="+mj-lt"/>
              </a:rPr>
              <a:t>Подключение к онлайн-урокам </a:t>
            </a:r>
          </a:p>
          <a:p>
            <a:pPr marL="465750" indent="-121500">
              <a:lnSpc>
                <a:spcPct val="120000"/>
              </a:lnSpc>
              <a:spcBef>
                <a:spcPts val="338"/>
              </a:spcBef>
              <a:buClr>
                <a:srgbClr val="258442"/>
              </a:buClr>
              <a:buFont typeface="Wingdings" pitchFamily="2" charset="2"/>
              <a:buChar char="§"/>
            </a:pPr>
            <a:r>
              <a:rPr lang="ru-RU" sz="1200" dirty="0">
                <a:latin typeface="+mj-lt"/>
              </a:rPr>
              <a:t>Чат с преподавателем</a:t>
            </a:r>
          </a:p>
          <a:p>
            <a:pPr marL="465750" indent="-121500">
              <a:lnSpc>
                <a:spcPct val="120000"/>
              </a:lnSpc>
              <a:spcBef>
                <a:spcPts val="338"/>
              </a:spcBef>
              <a:buClr>
                <a:srgbClr val="258442"/>
              </a:buClr>
              <a:buFont typeface="Wingdings" pitchFamily="2" charset="2"/>
              <a:buChar char="§"/>
            </a:pPr>
            <a:r>
              <a:rPr lang="ru-RU" sz="1200" dirty="0">
                <a:latin typeface="+mj-lt"/>
              </a:rPr>
              <a:t>Сохранение записей проведенных онлайн-занятий</a:t>
            </a:r>
          </a:p>
          <a:p>
            <a:pPr marL="465750" indent="-121500">
              <a:lnSpc>
                <a:spcPct val="120000"/>
              </a:lnSpc>
              <a:spcBef>
                <a:spcPts val="338"/>
              </a:spcBef>
              <a:buClr>
                <a:srgbClr val="258442"/>
              </a:buClr>
              <a:buFont typeface="Wingdings" pitchFamily="2" charset="2"/>
              <a:buChar char="§"/>
            </a:pPr>
            <a:r>
              <a:rPr lang="ru-RU" sz="1200" dirty="0">
                <a:latin typeface="+mj-lt"/>
              </a:rPr>
              <a:t>Доступ к материалам по теоретическому блоку 24</a:t>
            </a:r>
            <a:r>
              <a:rPr lang="en-US" sz="1200" dirty="0">
                <a:latin typeface="+mj-lt"/>
              </a:rPr>
              <a:t>/</a:t>
            </a:r>
            <a:r>
              <a:rPr lang="ru-RU" sz="1200" dirty="0">
                <a:latin typeface="+mj-lt"/>
              </a:rPr>
              <a:t>7</a:t>
            </a:r>
          </a:p>
          <a:p>
            <a:pPr marL="465750" indent="-121500">
              <a:lnSpc>
                <a:spcPct val="120000"/>
              </a:lnSpc>
              <a:spcBef>
                <a:spcPts val="338"/>
              </a:spcBef>
              <a:buClr>
                <a:srgbClr val="258442"/>
              </a:buClr>
              <a:buFont typeface="Wingdings" pitchFamily="2" charset="2"/>
              <a:buChar char="§"/>
            </a:pPr>
            <a:r>
              <a:rPr lang="ru-RU" sz="1200" dirty="0">
                <a:latin typeface="+mj-lt"/>
              </a:rPr>
              <a:t>Создание проверочных заданий</a:t>
            </a:r>
          </a:p>
          <a:p>
            <a:pPr marL="465750" indent="-121500">
              <a:lnSpc>
                <a:spcPct val="120000"/>
              </a:lnSpc>
              <a:spcBef>
                <a:spcPts val="338"/>
              </a:spcBef>
              <a:buClr>
                <a:srgbClr val="258442"/>
              </a:buClr>
              <a:buFont typeface="Wingdings" pitchFamily="2" charset="2"/>
              <a:buChar char="§"/>
            </a:pPr>
            <a:r>
              <a:rPr lang="ru-RU" sz="1200" dirty="0">
                <a:latin typeface="+mj-lt"/>
              </a:rPr>
              <a:t>Отслеживание прогресса</a:t>
            </a:r>
            <a:r>
              <a:rPr lang="en-US" sz="1200" dirty="0">
                <a:latin typeface="+mj-lt"/>
              </a:rPr>
              <a:t> </a:t>
            </a:r>
            <a:r>
              <a:rPr lang="ru-RU" sz="1200" dirty="0">
                <a:latin typeface="+mj-lt"/>
              </a:rPr>
              <a:t>прохождения программы</a:t>
            </a:r>
          </a:p>
          <a:p>
            <a:pPr marL="465750" indent="-121500">
              <a:lnSpc>
                <a:spcPct val="120000"/>
              </a:lnSpc>
              <a:spcBef>
                <a:spcPts val="338"/>
              </a:spcBef>
              <a:buClr>
                <a:srgbClr val="258442"/>
              </a:buClr>
              <a:buFont typeface="Wingdings" pitchFamily="2" charset="2"/>
              <a:buChar char="§"/>
            </a:pPr>
            <a:r>
              <a:rPr lang="ru-RU" sz="1200" dirty="0" err="1">
                <a:latin typeface="+mj-lt"/>
              </a:rPr>
              <a:t>Геймификация</a:t>
            </a:r>
            <a:r>
              <a:rPr lang="ru-RU" sz="1200" dirty="0">
                <a:latin typeface="+mj-lt"/>
              </a:rPr>
              <a:t> процесса обучения</a:t>
            </a:r>
          </a:p>
          <a:p>
            <a:pPr marL="465750" indent="-121500">
              <a:lnSpc>
                <a:spcPct val="120000"/>
              </a:lnSpc>
              <a:spcBef>
                <a:spcPts val="338"/>
              </a:spcBef>
              <a:buClr>
                <a:srgbClr val="258442"/>
              </a:buClr>
              <a:buFont typeface="Wingdings" pitchFamily="2" charset="2"/>
              <a:buChar char="§"/>
            </a:pPr>
            <a:r>
              <a:rPr lang="ru-RU" sz="1200" dirty="0">
                <a:latin typeface="+mj-lt"/>
              </a:rPr>
              <a:t>Напоминания о занятиях в виде электронных писем или сообщений в мессенджеры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C38D3E-42F1-2A42-86B2-F3446E2AEE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14" t="2686" r="37106" b="27969"/>
          <a:stretch/>
        </p:blipFill>
        <p:spPr>
          <a:xfrm rot="691252">
            <a:off x="5000588" y="1422086"/>
            <a:ext cx="1309830" cy="248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950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121036" y="205588"/>
            <a:ext cx="6307383" cy="378000"/>
          </a:xfrm>
        </p:spPr>
        <p:txBody>
          <a:bodyPr>
            <a:normAutofit/>
          </a:bodyPr>
          <a:lstStyle/>
          <a:p>
            <a:r>
              <a:rPr lang="ru-RU" sz="1400" dirty="0"/>
              <a:t>ОСНОВНЫЕ ТЕМЫ УЧЕБНО-ТЕМАТИЧЕСКОГО ПЛАНА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28612" y="938808"/>
            <a:ext cx="3284017" cy="3365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7" indent="-285757" defTabSz="360009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МЕРЫ ГОСУДАРСТВЕННОЙ ПОДДЕРЖКИ </a:t>
            </a: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федерального и регионального уровня</a:t>
            </a:r>
          </a:p>
          <a:p>
            <a:pPr marL="285757" indent="-285757" defTabSz="360009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Доступные </a:t>
            </a: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ФИНАНСОВЫЕ СЕРВИСЫ </a:t>
            </a: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в сфере АПК (кредитные решения, помощь в выборе комплексного решения)</a:t>
            </a:r>
          </a:p>
          <a:p>
            <a:pPr marL="285757" indent="-285757" defTabSz="360009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НЕФИНАНСОВЫЕ СЕРВИСЫ </a:t>
            </a: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в сфере АПК (бухгалтерский учет, юридическая поддержка, подбор квалифицированного персонала и т.д.)</a:t>
            </a:r>
          </a:p>
          <a:p>
            <a:pPr marL="285757" indent="-285757" defTabSz="360009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ПРАВОВЫЕ ОСНОВЫ</a:t>
            </a: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 и </a:t>
            </a: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БУХГАЛЕРСКИЙ УЧЕТ</a:t>
            </a: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 крестьянско-фермерских хозяйств,  сельскохозяйственных потребительских кооперативов</a:t>
            </a:r>
          </a:p>
          <a:p>
            <a:pPr marL="285757" indent="-285757" defTabSz="360009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Создание </a:t>
            </a: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РЕГИОНАЛЬНОГО БРЕНДА</a:t>
            </a: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,</a:t>
            </a:r>
            <a:br>
              <a:rPr lang="ru-RU" sz="900" dirty="0">
                <a:latin typeface="+mj-lt"/>
                <a:ea typeface="Microsoft JhengHei Light" panose="020B0304030504040204" pitchFamily="34" charset="-120"/>
              </a:rPr>
            </a:b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каналы продвижения, выход на экспорт</a:t>
            </a:r>
          </a:p>
          <a:p>
            <a:pPr marL="285757" indent="-285757" defTabSz="360009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Использование </a:t>
            </a: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ГАЗОМОТОРНОГО ТОПЛИВА </a:t>
            </a: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- </a:t>
            </a:r>
            <a:r>
              <a:rPr lang="ru-RU" sz="900" dirty="0">
                <a:solidFill>
                  <a:srgbClr val="000000"/>
                </a:solidFill>
                <a:latin typeface="Helv"/>
              </a:rPr>
              <a:t>экологические и экономические преимуществах</a:t>
            </a:r>
            <a:br>
              <a:rPr lang="ru-RU" sz="900" dirty="0">
                <a:solidFill>
                  <a:srgbClr val="000000"/>
                </a:solidFill>
                <a:latin typeface="Helv"/>
              </a:rPr>
            </a:br>
            <a:r>
              <a:rPr lang="ru-RU" sz="900" dirty="0">
                <a:solidFill>
                  <a:srgbClr val="000000"/>
                </a:solidFill>
                <a:latin typeface="Helv"/>
              </a:rPr>
              <a:t>для предприятий АПК*</a:t>
            </a:r>
            <a:endParaRPr lang="ru-RU" sz="900" dirty="0">
              <a:latin typeface="+mj-lt"/>
              <a:ea typeface="Microsoft JhengHei Light" panose="020B0304030504040204" pitchFamily="34" charset="-12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494487" y="938808"/>
            <a:ext cx="3198621" cy="359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360009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МАРКЕТИНГ</a:t>
            </a: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 – требования к качеству и упаковке, техники формирования бренда, каналы продвижения продукции</a:t>
            </a:r>
          </a:p>
          <a:p>
            <a:pPr marL="171450" indent="-171450" defTabSz="360009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СЕЛЬХОЗКООПЕРАЦИЯ</a:t>
            </a:r>
            <a:br>
              <a:rPr lang="ru-RU" sz="900" dirty="0">
                <a:latin typeface="+mj-lt"/>
                <a:ea typeface="Microsoft JhengHei Light" panose="020B0304030504040204" pitchFamily="34" charset="-120"/>
              </a:rPr>
            </a:b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- создание, развитие кооперативов</a:t>
            </a:r>
          </a:p>
          <a:p>
            <a:pPr marL="171450" indent="-171450" defTabSz="360009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ТОВАРОПРОВОДЯЩИЕ СХЕМЫ </a:t>
            </a: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– организация каналов реализации продукции (офлайн и онлайн)</a:t>
            </a:r>
          </a:p>
          <a:p>
            <a:pPr marL="171450" indent="-171450" defTabSz="360009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Формирование </a:t>
            </a:r>
            <a:r>
              <a:rPr lang="ru-RU" sz="900" b="1" dirty="0" err="1">
                <a:latin typeface="+mj-lt"/>
                <a:ea typeface="Microsoft JhengHei Light" panose="020B0304030504040204" pitchFamily="34" charset="-120"/>
              </a:rPr>
              <a:t>БИЗНЕС-ПЛАН</a:t>
            </a:r>
            <a:r>
              <a:rPr lang="ru-RU" sz="900" dirty="0" err="1">
                <a:latin typeface="+mj-lt"/>
                <a:ea typeface="Microsoft JhengHei Light" panose="020B0304030504040204" pitchFamily="34" charset="-120"/>
              </a:rPr>
              <a:t>а</a:t>
            </a:r>
            <a:br>
              <a:rPr lang="ru-RU" sz="900" dirty="0">
                <a:latin typeface="+mj-lt"/>
                <a:ea typeface="Microsoft JhengHei Light" panose="020B0304030504040204" pitchFamily="34" charset="-120"/>
              </a:rPr>
            </a:b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«С чего всё начинается?»</a:t>
            </a:r>
          </a:p>
          <a:p>
            <a:pPr marL="171450" indent="-171450" defTabSz="360009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Современные </a:t>
            </a: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ЦИФРОВЫЕ РЕШЕНИЯ ДЛЯ ПРОДВИЖЕНИЯ </a:t>
            </a: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с/х продукции</a:t>
            </a:r>
          </a:p>
          <a:p>
            <a:pPr marL="171450" indent="-171450" defTabSz="360009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РАЗВИТИЕ СЕЛЬСКОГО И АГРОТУРИЗМА В РЕГИОНЕ: </a:t>
            </a: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диверсификация доходов МФХ и как инструмент реализации продукции</a:t>
            </a:r>
          </a:p>
          <a:p>
            <a:pPr marL="171450" indent="-171450" defTabSz="360009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latin typeface="+mj-lt"/>
                <a:ea typeface="Microsoft JhengHei Light" panose="020B0304030504040204" pitchFamily="34" charset="-120"/>
              </a:rPr>
              <a:t>ПРОИЗВОДСТВО ОРГАНИЧЕСКОЙ ПРОДУКЦИИ </a:t>
            </a:r>
            <a:r>
              <a:rPr lang="ru-RU" sz="900" dirty="0">
                <a:latin typeface="+mj-lt"/>
                <a:ea typeface="Microsoft JhengHei Light" panose="020B0304030504040204" pitchFamily="34" charset="-120"/>
              </a:rPr>
              <a:t>– соответствие требованиям, сертификация, меры поддержки, технология и ресурсная база </a:t>
            </a:r>
          </a:p>
        </p:txBody>
      </p:sp>
    </p:spTree>
    <p:extLst>
      <p:ext uri="{BB962C8B-B14F-4D97-AF65-F5344CB8AC3E}">
        <p14:creationId xmlns:p14="http://schemas.microsoft.com/office/powerpoint/2010/main" val="1066865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121036" y="205588"/>
            <a:ext cx="6307383" cy="378000"/>
          </a:xfrm>
        </p:spPr>
        <p:txBody>
          <a:bodyPr>
            <a:normAutofit/>
          </a:bodyPr>
          <a:lstStyle/>
          <a:p>
            <a:r>
              <a:rPr lang="ru-RU" sz="1400" dirty="0"/>
              <a:t>ТРЕБОВАНИЯ К КАНДИДАТАМ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34501" y="765717"/>
            <a:ext cx="607162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Наличие гражданства РФ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Возраст 18- 65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Наличие сведений об образовании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Высшее или средне-профессиональное образование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Наличие полного комплекта документов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Копия паспорта (1 страница и прописка)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Копия диплома</a:t>
            </a:r>
          </a:p>
          <a:p>
            <a:pPr algn="just"/>
            <a:r>
              <a:rPr 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Интерессантам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проекта по направлению «Мясное животноводство» необходимо в срок до 11 мая 2022 года направить документы на электронную почту: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bank@altay.rshb.ru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049" y="2719807"/>
            <a:ext cx="3561679" cy="202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056535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 РСХБ_внутренняя презентация">
  <a:themeElements>
    <a:clrScheme name="Пользовательские 2">
      <a:dk1>
        <a:srgbClr val="000000"/>
      </a:dk1>
      <a:lt1>
        <a:srgbClr val="FFFFFF"/>
      </a:lt1>
      <a:dk2>
        <a:srgbClr val="E7E5E5"/>
      </a:dk2>
      <a:lt2>
        <a:srgbClr val="A8A7A9"/>
      </a:lt2>
      <a:accent1>
        <a:srgbClr val="238340"/>
      </a:accent1>
      <a:accent2>
        <a:srgbClr val="69A643"/>
      </a:accent2>
      <a:accent3>
        <a:srgbClr val="A6CE38"/>
      </a:accent3>
      <a:accent4>
        <a:srgbClr val="2B6030"/>
      </a:accent4>
      <a:accent5>
        <a:srgbClr val="FFCB05"/>
      </a:accent5>
      <a:accent6>
        <a:srgbClr val="FCC538"/>
      </a:accent6>
      <a:hlink>
        <a:srgbClr val="238340"/>
      </a:hlink>
      <a:folHlink>
        <a:srgbClr val="A6CE3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Презентация14" id="{4FCADD2B-D216-064A-A367-21D0B623CE5B}" vid="{0382296C-F935-B54E-AE1D-D864CACC403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РСХБ_внутренняя презентация</Template>
  <TotalTime>267</TotalTime>
  <Words>658</Words>
  <Application>Microsoft Office PowerPoint</Application>
  <PresentationFormat>Произвольный</PresentationFormat>
  <Paragraphs>106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Шаблон РСХБ_внутренняя презентация</vt:lpstr>
      <vt:lpstr>ПРОЕКТ «ШКОЛА ФЕРМЕРА» </vt:lpstr>
      <vt:lpstr>КЛЮЧЕВЫЕ ЗАДАЧИ ПРОЕКТА</vt:lpstr>
      <vt:lpstr>ОСНОВНЫЕ ПОЛОЖЕНИЯ КОНЦЕПЦИИ</vt:lpstr>
      <vt:lpstr>КЛЮЧЕВЫЕ УЧАСТНИКИ ПРОЕКТА</vt:lpstr>
      <vt:lpstr>ОРГАНИЗАЦИЯ ПРОЦЕССА ОБУЧЕНИЯ</vt:lpstr>
      <vt:lpstr>ПЛАТФОРМА ОБУЧЕНИЯ</vt:lpstr>
      <vt:lpstr>ОСНОВНЫЕ ТЕМЫ УЧЕБНО-ТЕМАТИЧЕСКОГО ПЛАНА</vt:lpstr>
      <vt:lpstr>ТРЕБОВАНИЯ К КАНДИДАТАМ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 (ДОЛЖЕН БЫТЬ В ТОЧНОМ СООТВЕТСТВИИ С НАИМЕНОВАНИЕМ ВОПРОСА, ВКЛЮЧЕННОГО В ПОВЕСТКУ ЗАСЕДАНИЯ КОЛЛЕГИАЛЬНОГО ОРГАНА, СОВЕЩАНИЯ ИЛИ МЕРОПРИЯТИЯ)</dc:title>
  <dc:creator>viktoriyavolk06@gmail.com</dc:creator>
  <cp:lastModifiedBy>Неизвестный пользователь</cp:lastModifiedBy>
  <cp:revision>90</cp:revision>
  <dcterms:created xsi:type="dcterms:W3CDTF">2021-01-29T10:45:52Z</dcterms:created>
  <dcterms:modified xsi:type="dcterms:W3CDTF">2022-04-22T09:22:21Z</dcterms:modified>
</cp:coreProperties>
</file>